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51"/>
  </p:notesMasterIdLst>
  <p:sldIdLst>
    <p:sldId id="256" r:id="rId2"/>
    <p:sldId id="257" r:id="rId3"/>
    <p:sldId id="258" r:id="rId4"/>
    <p:sldId id="314" r:id="rId5"/>
    <p:sldId id="260" r:id="rId6"/>
    <p:sldId id="315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316" r:id="rId15"/>
    <p:sldId id="317" r:id="rId16"/>
    <p:sldId id="295" r:id="rId17"/>
    <p:sldId id="296" r:id="rId18"/>
    <p:sldId id="297" r:id="rId19"/>
    <p:sldId id="298" r:id="rId20"/>
    <p:sldId id="299" r:id="rId21"/>
    <p:sldId id="301" r:id="rId22"/>
    <p:sldId id="302" r:id="rId23"/>
    <p:sldId id="303" r:id="rId24"/>
    <p:sldId id="304" r:id="rId25"/>
    <p:sldId id="305" r:id="rId26"/>
    <p:sldId id="306" r:id="rId27"/>
    <p:sldId id="318" r:id="rId28"/>
    <p:sldId id="308" r:id="rId29"/>
    <p:sldId id="309" r:id="rId30"/>
    <p:sldId id="273" r:id="rId31"/>
    <p:sldId id="311" r:id="rId32"/>
    <p:sldId id="312" r:id="rId33"/>
    <p:sldId id="275" r:id="rId34"/>
    <p:sldId id="276" r:id="rId35"/>
    <p:sldId id="277" r:id="rId36"/>
    <p:sldId id="313" r:id="rId37"/>
    <p:sldId id="319" r:id="rId38"/>
    <p:sldId id="320" r:id="rId39"/>
    <p:sldId id="321" r:id="rId40"/>
    <p:sldId id="323" r:id="rId41"/>
    <p:sldId id="322" r:id="rId42"/>
    <p:sldId id="279" r:id="rId43"/>
    <p:sldId id="280" r:id="rId44"/>
    <p:sldId id="281" r:id="rId45"/>
    <p:sldId id="282" r:id="rId46"/>
    <p:sldId id="283" r:id="rId47"/>
    <p:sldId id="284" r:id="rId48"/>
    <p:sldId id="286" r:id="rId49"/>
    <p:sldId id="32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7D96-686F-4C26-B9D6-3ACA601BEDAE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5B9CF-9FDD-460C-A837-37D775129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5B9CF-9FDD-460C-A837-37D775129A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59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CF2C49-F3D7-4C62-9662-02697C42FC21}" type="slidenum">
              <a:rPr lang="ar-SA" altLang="en-US"/>
              <a:pPr/>
              <a:t>16</a:t>
            </a:fld>
            <a:endParaRPr lang="en-US" alt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34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5DDDD-1BED-4266-B23B-5D8897E6C179}" type="slidenum">
              <a:rPr lang="ar-SA" altLang="en-US"/>
              <a:pPr/>
              <a:t>17</a:t>
            </a:fld>
            <a:endParaRPr lang="en-US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515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7A5D8A-C9C3-4AD5-BEAC-FE08F0345ED9}" type="slidenum">
              <a:rPr lang="ar-SA" altLang="en-US"/>
              <a:pPr/>
              <a:t>18</a:t>
            </a:fld>
            <a:endParaRPr lang="en-US" alt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944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39FB8-6306-41A0-A89A-ECDC98A94A73}" type="slidenum">
              <a:rPr lang="ar-SA" altLang="en-US"/>
              <a:pPr/>
              <a:t>19</a:t>
            </a:fld>
            <a:endParaRPr lang="en-US" alt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46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FB9987-6735-4823-8639-C10D070B927F}" type="slidenum">
              <a:rPr lang="ar-SA" altLang="en-US"/>
              <a:pPr/>
              <a:t>20</a:t>
            </a:fld>
            <a:endParaRPr lang="en-US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19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CCF94-0544-40F9-9291-4020EAC93F75}" type="slidenum">
              <a:rPr lang="ar-SA" altLang="en-US"/>
              <a:pPr/>
              <a:t>21</a:t>
            </a:fld>
            <a:endParaRPr lang="en-US" alt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579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97742-0565-4BB9-B551-7A03B02C13AD}" type="slidenum">
              <a:rPr lang="ar-SA" altLang="en-US"/>
              <a:pPr/>
              <a:t>22</a:t>
            </a:fld>
            <a:endParaRPr lang="en-US" alt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621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CF56E1-B731-4D5D-8B8D-76A441C5F3BE}" type="slidenum">
              <a:rPr lang="ar-SA" altLang="en-US"/>
              <a:pPr/>
              <a:t>26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485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9B0BE0-A802-4FD0-BFC0-8A6BAA689EF7}" type="slidenum">
              <a:rPr lang="ar-SA" altLang="en-US"/>
              <a:pPr/>
              <a:t>28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920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EA1B83-0B40-4C64-95D8-78B4871ECA78}" type="slidenum">
              <a:rPr lang="ar-SA" altLang="en-US"/>
              <a:pPr/>
              <a:t>29</a:t>
            </a:fld>
            <a:endParaRPr lang="en-US" alt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60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3A69737-E64B-47CE-A314-2768D3CDFE22}" type="slidenum">
              <a:rPr lang="en-US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8921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0C3B928-35DC-49AD-929C-3178BA1FECD7}" type="slidenum">
              <a:rPr lang="en-US" alt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11860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B6CF5-AD20-4847-8AE6-0A8687A1D1E7}" type="slidenum">
              <a:rPr lang="ar-SA" altLang="en-US"/>
              <a:pPr/>
              <a:t>31</a:t>
            </a:fld>
            <a:endParaRPr lang="en-US" altLang="en-U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445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FFDD4C-5CF8-44CE-A357-F38FE00CE409}" type="slidenum">
              <a:rPr lang="ar-SA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594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4DE72B-8E20-4F15-A047-F639921878D8}" type="slidenum">
              <a:rPr lang="en-US" altLang="en-US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58911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22416F-E071-407C-B5E3-AB31141D17CE}" type="slidenum">
              <a:rPr lang="en-US" altLang="en-US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02057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44C0995-76B4-4E16-880B-9F8089F269B4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90517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44C0995-76B4-4E16-880B-9F8089F269B4}" type="slidenum">
              <a:rPr lang="en-US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2825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C72AD7C-F1D6-4EDA-BCD5-3849A5467A49}" type="slidenum">
              <a:rPr lang="en-US" altLang="en-US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7153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71192F-883A-4C71-AB82-7828BA5EAC3C}" type="slidenum">
              <a:rPr lang="en-US" altLang="en-US">
                <a:latin typeface="Calibri" panose="020F0502020204030204" pitchFamily="34" charset="0"/>
              </a:rPr>
              <a:pPr eaLnBrk="1" hangingPunct="1"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8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AFBDA5-A679-4874-BF76-88E0AA53ADCE}" type="slidenum">
              <a:rPr lang="ar-SA" altLang="en-US"/>
              <a:pPr/>
              <a:t>7</a:t>
            </a:fld>
            <a:endParaRPr lang="en-US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99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33B38-969B-4C3D-B661-9457FF3C149B}" type="slidenum">
              <a:rPr lang="ar-SA" altLang="en-US"/>
              <a:pPr/>
              <a:t>8</a:t>
            </a:fld>
            <a:endParaRPr lang="en-US" alt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5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17865D-7BAF-4DAA-8236-804D4AD5ED77}" type="slidenum">
              <a:rPr lang="ar-SA" altLang="en-US"/>
              <a:pPr/>
              <a:t>9</a:t>
            </a:fld>
            <a:endParaRPr lang="en-US" alt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073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EE9F7-882D-4F4C-A106-E522AE230E04}" type="slidenum">
              <a:rPr lang="ar-SA" altLang="en-US"/>
              <a:pPr/>
              <a:t>10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39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387733-03EF-4C73-920E-071E535C581B}" type="slidenum">
              <a:rPr lang="ar-SA" altLang="en-US"/>
              <a:pPr/>
              <a:t>11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01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F4E9D5-E1F6-46F0-92DA-9BC34A798DA0}" type="slidenum">
              <a:rPr lang="ar-SA" altLang="en-US"/>
              <a:pPr/>
              <a:t>12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8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A9D440-F361-47F4-B461-532C3C053AF6}" type="slidenum">
              <a:rPr lang="ar-SA" altLang="en-US"/>
              <a:pPr/>
              <a:t>13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220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A92A-2A58-4899-BECD-6628FC8764FE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BB45E-A5ED-4165-882B-D2D3B4925245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7B32-6ED7-4FC6-814D-E4C7D6C7B800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BC5CF-F72A-438A-8352-AE0C71F30C4C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83E6-B3AF-47B8-A200-2028FCBB323C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9BB6-1744-4A04-A370-593E49936381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0AF3-351B-41C9-808C-B4620DE32BD5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34A77-9819-4B0F-B894-0982A9D19BDA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AC39-5886-4E2C-982F-CF175D8D6E42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1B2A-9890-44AA-8233-592D9AA93415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F89D7-3441-4E98-8A04-2B2D3BEEBF30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C3F8B-7484-4F56-A0F9-678AE1C1FE08}" type="datetime1">
              <a:rPr lang="en-US" smtClean="0"/>
              <a:t>10/6/2015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9.wmf"/><Relationship Id="rId10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.wmf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4.wmf"/><Relationship Id="rId5" Type="http://schemas.openxmlformats.org/officeDocument/2006/relationships/image" Target="../media/image16.png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5.png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0.png"/><Relationship Id="rId4" Type="http://schemas.openxmlformats.org/officeDocument/2006/relationships/image" Target="../media/image18.wmf"/><Relationship Id="rId9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410" y="1419957"/>
            <a:ext cx="8001000" cy="2387600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910" y="4130072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30: Clustering based Segmentation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8332" y="6238647"/>
            <a:ext cx="627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Slides are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from: http://www.wisdom.weizmann.ac.il/~vision/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4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5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6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1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7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48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648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48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648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8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48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1648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sp>
        <p:nvSpPr>
          <p:cNvPr id="1648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Mean Shift</a:t>
            </a:r>
          </a:p>
          <a:p>
            <a:pPr algn="ctr"/>
            <a:r>
              <a:rPr lang="en-US" altLang="en-US" sz="1600"/>
              <a:t>vector</a:t>
            </a:r>
          </a:p>
        </p:txBody>
      </p:sp>
      <p:grpSp>
        <p:nvGrpSpPr>
          <p:cNvPr id="16490" name="Group 106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6491" name="Oval 107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2" name="Line 108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93" name="Line 109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3" name="Rectangle 2"/>
          <p:cNvSpPr txBox="1">
            <a:spLocks noChangeArrowheads="1"/>
          </p:cNvSpPr>
          <p:nvPr/>
        </p:nvSpPr>
        <p:spPr>
          <a:xfrm>
            <a:off x="628650" y="120047"/>
            <a:ext cx="7886700" cy="1325563"/>
          </a:xfrm>
          <a:prstGeom prst="rect">
            <a:avLst/>
          </a:prstGeom>
          <a:ln/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mtClean="0"/>
              <a:t>Intuitive Description</a:t>
            </a:r>
            <a:endParaRPr lang="en-US" altLang="he-IL" dirty="0"/>
          </a:p>
        </p:txBody>
      </p:sp>
      <p:sp>
        <p:nvSpPr>
          <p:cNvPr id="114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sp>
        <p:nvSpPr>
          <p:cNvPr id="115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384815040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0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19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2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528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852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53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853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53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1853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sp>
        <p:nvSpPr>
          <p:cNvPr id="1853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Mean Shift</a:t>
            </a:r>
          </a:p>
          <a:p>
            <a:pPr algn="ctr"/>
            <a:r>
              <a:rPr lang="en-US" altLang="en-US" sz="1600"/>
              <a:t>vector</a:t>
            </a:r>
          </a:p>
        </p:txBody>
      </p:sp>
      <p:grpSp>
        <p:nvGrpSpPr>
          <p:cNvPr id="18542" name="Group 110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8543" name="Oval 11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4" name="Line 11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45" name="Line 11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546" name="AutoShape 114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Rectangle 2"/>
          <p:cNvSpPr txBox="1">
            <a:spLocks noChangeArrowheads="1"/>
          </p:cNvSpPr>
          <p:nvPr/>
        </p:nvSpPr>
        <p:spPr>
          <a:xfrm>
            <a:off x="628650" y="120047"/>
            <a:ext cx="7886700" cy="1325563"/>
          </a:xfrm>
          <a:prstGeom prst="rect">
            <a:avLst/>
          </a:prstGeom>
          <a:ln/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mtClean="0"/>
              <a:t>Intuitive Description</a:t>
            </a:r>
            <a:endParaRPr lang="en-US" altLang="he-IL" dirty="0"/>
          </a:p>
        </p:txBody>
      </p:sp>
      <p:sp>
        <p:nvSpPr>
          <p:cNvPr id="112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sp>
        <p:nvSpPr>
          <p:cNvPr id="113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1701844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7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57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057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57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057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8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8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582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20583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sp>
        <p:nvSpPr>
          <p:cNvPr id="20584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Mean Shift</a:t>
            </a:r>
          </a:p>
          <a:p>
            <a:pPr algn="ctr"/>
            <a:r>
              <a:rPr lang="en-US" altLang="en-US" sz="1600"/>
              <a:t>vector</a:t>
            </a:r>
          </a:p>
        </p:txBody>
      </p:sp>
      <p:grpSp>
        <p:nvGrpSpPr>
          <p:cNvPr id="20586" name="Group 106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0587" name="Oval 107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8" name="Line 108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9" name="Line 109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2"/>
          <p:cNvSpPr txBox="1">
            <a:spLocks noChangeArrowheads="1"/>
          </p:cNvSpPr>
          <p:nvPr/>
        </p:nvSpPr>
        <p:spPr>
          <a:xfrm>
            <a:off x="628650" y="120047"/>
            <a:ext cx="7886700" cy="1325563"/>
          </a:xfrm>
          <a:prstGeom prst="rect">
            <a:avLst/>
          </a:prstGeom>
          <a:ln/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mtClean="0"/>
              <a:t>Intuitive Description</a:t>
            </a:r>
            <a:endParaRPr lang="en-US" altLang="he-IL" dirty="0"/>
          </a:p>
        </p:txBody>
      </p:sp>
      <p:sp>
        <p:nvSpPr>
          <p:cNvPr id="111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sp>
        <p:nvSpPr>
          <p:cNvPr id="112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250170779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9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0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1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2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2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2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624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26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6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26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263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2263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grpSp>
        <p:nvGrpSpPr>
          <p:cNvPr id="22650" name="Group 12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2651" name="Oval 12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52" name="Line 12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3" name="Line 12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Rectangle 2"/>
          <p:cNvSpPr txBox="1">
            <a:spLocks noChangeArrowheads="1"/>
          </p:cNvSpPr>
          <p:nvPr/>
        </p:nvSpPr>
        <p:spPr>
          <a:xfrm>
            <a:off x="628650" y="120047"/>
            <a:ext cx="7886700" cy="1325563"/>
          </a:xfrm>
          <a:prstGeom prst="rect">
            <a:avLst/>
          </a:prstGeom>
          <a:ln/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mtClean="0"/>
              <a:t>Intuitive Description</a:t>
            </a:r>
            <a:endParaRPr lang="en-US" altLang="he-IL" dirty="0"/>
          </a:p>
        </p:txBody>
      </p:sp>
      <p:sp>
        <p:nvSpPr>
          <p:cNvPr id="111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sp>
        <p:nvSpPr>
          <p:cNvPr id="112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1772960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Mean-shift – algorithm formal </a:t>
            </a:r>
            <a:r>
              <a:rPr lang="en-US" altLang="en-US" dirty="0"/>
              <a:t>definition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The Basic Mean Shift Algorithm is formulated according to the following paper</a:t>
            </a:r>
            <a:r>
              <a:rPr lang="en-US" altLang="en-US" sz="2000" dirty="0" smtClean="0"/>
              <a:t>:</a:t>
            </a:r>
          </a:p>
          <a:p>
            <a:endParaRPr lang="en-US" altLang="en-US" sz="2800" dirty="0"/>
          </a:p>
          <a:p>
            <a:pPr>
              <a:buFontTx/>
              <a:buNone/>
            </a:pPr>
            <a:r>
              <a:rPr lang="en-US" altLang="en-US" sz="2100" i="1" dirty="0"/>
              <a:t>	D. </a:t>
            </a:r>
            <a:r>
              <a:rPr lang="en-US" altLang="en-US" sz="2100" i="1" dirty="0" err="1"/>
              <a:t>Comaniciu</a:t>
            </a:r>
            <a:r>
              <a:rPr lang="en-US" altLang="en-US" sz="2100" i="1" dirty="0"/>
              <a:t>, P. Meer: </a:t>
            </a:r>
            <a:r>
              <a:rPr lang="en-US" altLang="en-US" sz="2100" b="1" i="1" dirty="0"/>
              <a:t>Mean Shift Analysis and Applications</a:t>
            </a:r>
            <a:r>
              <a:rPr lang="en-US" altLang="en-US" sz="2100" i="1" dirty="0"/>
              <a:t>, 	IEEE Int. Conf. Computer Vision (ICCV'99), </a:t>
            </a:r>
            <a:r>
              <a:rPr lang="en-US" altLang="en-US" sz="2100" i="1" dirty="0" err="1"/>
              <a:t>Kerkyra</a:t>
            </a:r>
            <a:r>
              <a:rPr lang="en-US" altLang="en-US" sz="2100" i="1" dirty="0"/>
              <a:t> , Greece , 1197-1203, 1999</a:t>
            </a:r>
            <a:endParaRPr lang="en-US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59973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Mean-shift – algorithm formal </a:t>
            </a:r>
            <a:r>
              <a:rPr lang="en-US" altLang="en-US" dirty="0" smtClean="0"/>
              <a:t>definition</a:t>
            </a:r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689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000" b="1" u="sng" dirty="0">
                    <a:solidFill>
                      <a:srgbClr val="C00000"/>
                    </a:solidFill>
                  </a:rPr>
                  <a:t>Given</a:t>
                </a:r>
                <a:r>
                  <a:rPr lang="en-US" altLang="en-US" sz="2000" b="1" dirty="0">
                    <a:solidFill>
                      <a:srgbClr val="C00000"/>
                    </a:solidFill>
                  </a:rPr>
                  <a:t>: </a:t>
                </a:r>
                <a:endParaRPr lang="en-US" altLang="en-US" sz="2000" b="1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2000" dirty="0" smtClean="0"/>
                  <a:t>A</a:t>
                </a:r>
                <a:r>
                  <a:rPr lang="en-US" altLang="en-US" sz="2000" b="1" dirty="0" smtClean="0"/>
                  <a:t> </a:t>
                </a:r>
                <a:r>
                  <a:rPr lang="en-US" altLang="en-US" sz="2000" dirty="0" smtClean="0"/>
                  <a:t>set </a:t>
                </a:r>
                <a:r>
                  <a:rPr lang="en-US" altLang="en-US" sz="2000" dirty="0"/>
                  <a:t>of n points in the d-dimensional space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: 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en-US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baseline="-25000" dirty="0"/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en-US" sz="2000" baseline="-250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000" b="1" u="sng" dirty="0">
                    <a:solidFill>
                      <a:srgbClr val="C00000"/>
                    </a:solidFill>
                  </a:rPr>
                  <a:t>Model:</a:t>
                </a:r>
                <a:r>
                  <a:rPr lang="en-US" altLang="en-US" sz="2000" b="1" dirty="0">
                    <a:solidFill>
                      <a:srgbClr val="C00000"/>
                    </a:solidFill>
                  </a:rPr>
                  <a:t> </a:t>
                </a:r>
                <a:endParaRPr lang="en-US" altLang="en-US" sz="2000" b="1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2000" dirty="0" smtClean="0"/>
                  <a:t>Assume </a:t>
                </a:r>
                <a:r>
                  <a:rPr lang="en-US" altLang="en-US" sz="2000" dirty="0"/>
                  <a:t>non-parametric statistical model, </a:t>
                </a:r>
                <a:endParaRPr lang="en-US" altLang="en-US" sz="2000" dirty="0" smtClean="0"/>
              </a:p>
              <a:p>
                <a:pPr>
                  <a:lnSpc>
                    <a:spcPct val="90000"/>
                  </a:lnSpc>
                </a:pPr>
                <a:r>
                  <a:rPr lang="en-US" altLang="en-US" sz="2000" dirty="0" smtClean="0"/>
                  <a:t>There </a:t>
                </a:r>
                <a:r>
                  <a:rPr lang="en-US" altLang="en-US" sz="2000" dirty="0"/>
                  <a:t>is a probability density function (PDF) associated with the set of points, </a:t>
                </a:r>
                <a:endParaRPr lang="en-US" altLang="en-US" sz="2000" dirty="0" smtClean="0"/>
              </a:p>
              <a:p>
                <a:pPr>
                  <a:lnSpc>
                    <a:spcPct val="90000"/>
                  </a:lnSpc>
                </a:pPr>
                <a:r>
                  <a:rPr lang="en-US" altLang="en-US" sz="2000" dirty="0" smtClean="0"/>
                  <a:t>Without </a:t>
                </a:r>
                <a:r>
                  <a:rPr lang="en-US" altLang="en-US" sz="2000" dirty="0"/>
                  <a:t>any assumptions on its parameters.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2000" u="sng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en-US" sz="2000" b="1" u="sng" dirty="0">
                    <a:solidFill>
                      <a:srgbClr val="C00000"/>
                    </a:solidFill>
                  </a:rPr>
                  <a:t>Goal</a:t>
                </a:r>
                <a:r>
                  <a:rPr lang="en-US" altLang="en-US" sz="2000" b="1" dirty="0">
                    <a:solidFill>
                      <a:srgbClr val="C00000"/>
                    </a:solidFill>
                  </a:rPr>
                  <a:t>: </a:t>
                </a:r>
                <a:endParaRPr lang="en-US" altLang="en-US" sz="2000" b="1" dirty="0" smtClean="0">
                  <a:solidFill>
                    <a:srgbClr val="C0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2000" dirty="0" smtClean="0"/>
                  <a:t>For </a:t>
                </a:r>
                <a:r>
                  <a:rPr lang="en-US" altLang="en-US" sz="2000" dirty="0"/>
                  <a:t>any given point find closest local mode of the density function.</a:t>
                </a:r>
              </a:p>
            </p:txBody>
          </p:sp>
        </mc:Choice>
        <mc:Fallback>
          <p:sp>
            <p:nvSpPr>
              <p:cNvPr id="336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092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6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6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4" name="Text Box 288"/>
          <p:cNvSpPr txBox="1">
            <a:spLocks noChangeArrowheads="1"/>
          </p:cNvSpPr>
          <p:nvPr/>
        </p:nvSpPr>
        <p:spPr bwMode="auto">
          <a:xfrm>
            <a:off x="1154113" y="2794000"/>
            <a:ext cx="5388270" cy="22159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b="1" u="sng" dirty="0"/>
              <a:t>PDF in feature </a:t>
            </a:r>
            <a:r>
              <a:rPr lang="en-US" altLang="en-US" sz="2000" b="1" u="sng" dirty="0" smtClean="0"/>
              <a:t>space</a:t>
            </a:r>
          </a:p>
          <a:p>
            <a:endParaRPr lang="en-US" altLang="en-US" b="1" dirty="0"/>
          </a:p>
          <a:p>
            <a:pPr>
              <a:buFontTx/>
              <a:buChar char="•"/>
            </a:pPr>
            <a:r>
              <a:rPr lang="en-US" altLang="en-US" sz="2000" b="1" dirty="0"/>
              <a:t> </a:t>
            </a:r>
            <a:r>
              <a:rPr lang="en-US" altLang="en-US" sz="2000" dirty="0"/>
              <a:t>Color space</a:t>
            </a:r>
          </a:p>
          <a:p>
            <a:pPr>
              <a:buFontTx/>
              <a:buChar char="•"/>
            </a:pPr>
            <a:r>
              <a:rPr lang="en-US" altLang="en-US" sz="2000" dirty="0"/>
              <a:t> Scale space</a:t>
            </a:r>
          </a:p>
          <a:p>
            <a:pPr>
              <a:buFontTx/>
              <a:buChar char="•"/>
            </a:pPr>
            <a:r>
              <a:rPr lang="en-US" altLang="en-US" sz="2000" dirty="0"/>
              <a:t> Actually any feature space you can conceive</a:t>
            </a:r>
          </a:p>
          <a:p>
            <a:pPr>
              <a:buFontTx/>
              <a:buChar char="•"/>
            </a:pPr>
            <a:r>
              <a:rPr lang="en-US" altLang="en-US" sz="2000" dirty="0"/>
              <a:t> … </a:t>
            </a:r>
            <a:endParaRPr lang="en-US" altLang="en-US" sz="2000" u="sng" dirty="0"/>
          </a:p>
          <a:p>
            <a:endParaRPr lang="en-US" altLang="en-US" sz="2000" b="1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pPr algn="l"/>
            <a:r>
              <a:rPr lang="en-US" altLang="he-IL" sz="3300" dirty="0"/>
              <a:t>What is Mean Shift ?</a:t>
            </a:r>
          </a:p>
        </p:txBody>
      </p:sp>
      <p:sp>
        <p:nvSpPr>
          <p:cNvPr id="24695" name="AutoShape 119"/>
          <p:cNvSpPr>
            <a:spLocks noChangeArrowheads="1"/>
          </p:cNvSpPr>
          <p:nvPr/>
        </p:nvSpPr>
        <p:spPr bwMode="auto">
          <a:xfrm>
            <a:off x="2743200" y="3048000"/>
            <a:ext cx="2057400" cy="1066800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Non-parametric</a:t>
            </a:r>
          </a:p>
          <a:p>
            <a:pPr algn="ctr"/>
            <a:r>
              <a:rPr lang="en-US" altLang="en-US"/>
              <a:t>Density Estimation</a:t>
            </a:r>
          </a:p>
        </p:txBody>
      </p:sp>
      <p:sp>
        <p:nvSpPr>
          <p:cNvPr id="24696" name="AutoShape 120"/>
          <p:cNvSpPr>
            <a:spLocks noChangeArrowheads="1"/>
          </p:cNvSpPr>
          <p:nvPr/>
        </p:nvSpPr>
        <p:spPr bwMode="auto">
          <a:xfrm>
            <a:off x="2209800" y="5105400"/>
            <a:ext cx="3276600" cy="10668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Non-parametric</a:t>
            </a:r>
          </a:p>
          <a:p>
            <a:pPr algn="ctr"/>
            <a:r>
              <a:rPr lang="en-US" altLang="en-US"/>
              <a:t>Density </a:t>
            </a:r>
            <a:r>
              <a:rPr lang="en-US" altLang="en-US" b="1">
                <a:solidFill>
                  <a:srgbClr val="FF0000"/>
                </a:solidFill>
              </a:rPr>
              <a:t>GRADIENT</a:t>
            </a:r>
            <a:r>
              <a:rPr lang="en-US" altLang="en-US"/>
              <a:t> Estimation </a:t>
            </a:r>
          </a:p>
          <a:p>
            <a:pPr algn="ctr"/>
            <a:r>
              <a:rPr lang="en-US" altLang="en-US"/>
              <a:t> (Mean Shift)</a:t>
            </a:r>
          </a:p>
        </p:txBody>
      </p:sp>
      <p:sp>
        <p:nvSpPr>
          <p:cNvPr id="24698" name="AutoShape 122"/>
          <p:cNvSpPr>
            <a:spLocks noChangeArrowheads="1"/>
          </p:cNvSpPr>
          <p:nvPr/>
        </p:nvSpPr>
        <p:spPr bwMode="auto">
          <a:xfrm>
            <a:off x="5257800" y="3505200"/>
            <a:ext cx="990600" cy="1524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00" name="AutoShape 124"/>
          <p:cNvSpPr>
            <a:spLocks noChangeArrowheads="1"/>
          </p:cNvSpPr>
          <p:nvPr/>
        </p:nvSpPr>
        <p:spPr bwMode="auto">
          <a:xfrm>
            <a:off x="5791200" y="5410200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13" name="Group 237"/>
          <p:cNvGrpSpPr>
            <a:grpSpLocks/>
          </p:cNvGrpSpPr>
          <p:nvPr/>
        </p:nvGrpSpPr>
        <p:grpSpPr bwMode="auto">
          <a:xfrm>
            <a:off x="533400" y="3733800"/>
            <a:ext cx="1066800" cy="1357313"/>
            <a:chOff x="432" y="2256"/>
            <a:chExt cx="672" cy="855"/>
          </a:xfrm>
        </p:grpSpPr>
        <p:grpSp>
          <p:nvGrpSpPr>
            <p:cNvPr id="24812" name="Group 236"/>
            <p:cNvGrpSpPr>
              <a:grpSpLocks/>
            </p:cNvGrpSpPr>
            <p:nvPr/>
          </p:nvGrpSpPr>
          <p:grpSpPr bwMode="auto">
            <a:xfrm>
              <a:off x="432" y="2256"/>
              <a:ext cx="672" cy="672"/>
              <a:chOff x="432" y="2256"/>
              <a:chExt cx="672" cy="672"/>
            </a:xfrm>
          </p:grpSpPr>
          <p:sp>
            <p:nvSpPr>
              <p:cNvPr id="24811" name="Rectangle 23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24808" name="Picture 232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810" name="Text Box 234"/>
            <p:cNvSpPr txBox="1">
              <a:spLocks noChangeArrowheads="1"/>
            </p:cNvSpPr>
            <p:nvPr/>
          </p:nvSpPr>
          <p:spPr bwMode="auto">
            <a:xfrm>
              <a:off x="576" y="288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Data</a:t>
              </a:r>
            </a:p>
          </p:txBody>
        </p:sp>
      </p:grpSp>
      <p:sp>
        <p:nvSpPr>
          <p:cNvPr id="24816" name="AutoShape 240"/>
          <p:cNvSpPr>
            <a:spLocks noChangeArrowheads="1"/>
          </p:cNvSpPr>
          <p:nvPr/>
        </p:nvSpPr>
        <p:spPr bwMode="auto">
          <a:xfrm rot="-797500">
            <a:off x="1752600" y="3657600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17" name="Text Box 241"/>
          <p:cNvSpPr txBox="1">
            <a:spLocks noChangeArrowheads="1"/>
          </p:cNvSpPr>
          <p:nvPr/>
        </p:nvSpPr>
        <p:spPr bwMode="auto">
          <a:xfrm>
            <a:off x="5715000" y="3962400"/>
            <a:ext cx="315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Discrete PDF Representation</a:t>
            </a:r>
          </a:p>
        </p:txBody>
      </p:sp>
      <p:sp>
        <p:nvSpPr>
          <p:cNvPr id="24818" name="AutoShape 242"/>
          <p:cNvSpPr>
            <a:spLocks noChangeArrowheads="1"/>
          </p:cNvSpPr>
          <p:nvPr/>
        </p:nvSpPr>
        <p:spPr bwMode="auto">
          <a:xfrm rot="1501433">
            <a:off x="1676400" y="4724400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20" name="Rectangle 244"/>
          <p:cNvSpPr>
            <a:spLocks noChangeArrowheads="1"/>
          </p:cNvSpPr>
          <p:nvPr/>
        </p:nvSpPr>
        <p:spPr bwMode="auto">
          <a:xfrm>
            <a:off x="6597650" y="6172200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PDF Analysis</a:t>
            </a:r>
          </a:p>
        </p:txBody>
      </p:sp>
      <p:grpSp>
        <p:nvGrpSpPr>
          <p:cNvPr id="24863" name="Group 287"/>
          <p:cNvGrpSpPr>
            <a:grpSpLocks/>
          </p:cNvGrpSpPr>
          <p:nvPr/>
        </p:nvGrpSpPr>
        <p:grpSpPr bwMode="auto">
          <a:xfrm>
            <a:off x="6477000" y="4889500"/>
            <a:ext cx="1524000" cy="1366838"/>
            <a:chOff x="4080" y="3080"/>
            <a:chExt cx="960" cy="861"/>
          </a:xfrm>
        </p:grpSpPr>
        <p:pic>
          <p:nvPicPr>
            <p:cNvPr id="24819" name="Picture 243" descr="gaussian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3168"/>
              <a:ext cx="960" cy="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828" name="Freeform 252"/>
            <p:cNvSpPr>
              <a:spLocks/>
            </p:cNvSpPr>
            <p:nvPr/>
          </p:nvSpPr>
          <p:spPr bwMode="auto">
            <a:xfrm>
              <a:off x="4376" y="3256"/>
              <a:ext cx="264" cy="440"/>
            </a:xfrm>
            <a:custGeom>
              <a:avLst/>
              <a:gdLst>
                <a:gd name="T0" fmla="*/ 224 w 264"/>
                <a:gd name="T1" fmla="*/ 0 h 440"/>
                <a:gd name="T2" fmla="*/ 264 w 264"/>
                <a:gd name="T3" fmla="*/ 104 h 440"/>
                <a:gd name="T4" fmla="*/ 256 w 264"/>
                <a:gd name="T5" fmla="*/ 232 h 440"/>
                <a:gd name="T6" fmla="*/ 216 w 264"/>
                <a:gd name="T7" fmla="*/ 304 h 440"/>
                <a:gd name="T8" fmla="*/ 0 w 264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40">
                  <a:moveTo>
                    <a:pt x="224" y="0"/>
                  </a:moveTo>
                  <a:cubicBezTo>
                    <a:pt x="234" y="39"/>
                    <a:pt x="252" y="67"/>
                    <a:pt x="264" y="104"/>
                  </a:cubicBezTo>
                  <a:cubicBezTo>
                    <a:pt x="261" y="147"/>
                    <a:pt x="260" y="189"/>
                    <a:pt x="256" y="232"/>
                  </a:cubicBezTo>
                  <a:cubicBezTo>
                    <a:pt x="253" y="257"/>
                    <a:pt x="227" y="288"/>
                    <a:pt x="216" y="304"/>
                  </a:cubicBezTo>
                  <a:cubicBezTo>
                    <a:pt x="163" y="384"/>
                    <a:pt x="101" y="440"/>
                    <a:pt x="0" y="44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824" name="Group 248"/>
            <p:cNvGrpSpPr>
              <a:grpSpLocks/>
            </p:cNvGrpSpPr>
            <p:nvPr/>
          </p:nvGrpSpPr>
          <p:grpSpPr bwMode="auto">
            <a:xfrm>
              <a:off x="4440" y="3080"/>
              <a:ext cx="288" cy="288"/>
              <a:chOff x="4486" y="3484"/>
              <a:chExt cx="288" cy="288"/>
            </a:xfrm>
          </p:grpSpPr>
          <p:sp>
            <p:nvSpPr>
              <p:cNvPr id="24825" name="Oval 24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2857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26" name="Line 25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7" name="Line 25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4862" name="Group 286"/>
          <p:cNvGrpSpPr>
            <a:grpSpLocks/>
          </p:cNvGrpSpPr>
          <p:nvPr/>
        </p:nvGrpSpPr>
        <p:grpSpPr bwMode="auto">
          <a:xfrm>
            <a:off x="6400800" y="2819400"/>
            <a:ext cx="1524000" cy="1227138"/>
            <a:chOff x="4032" y="1776"/>
            <a:chExt cx="960" cy="773"/>
          </a:xfrm>
        </p:grpSpPr>
        <p:pic>
          <p:nvPicPr>
            <p:cNvPr id="24815" name="Picture 239" descr="gaussian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776"/>
              <a:ext cx="960" cy="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829" name="Oval 253"/>
            <p:cNvSpPr>
              <a:spLocks noChangeArrowheads="1"/>
            </p:cNvSpPr>
            <p:nvPr/>
          </p:nvSpPr>
          <p:spPr bwMode="auto">
            <a:xfrm>
              <a:off x="4608" y="240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0" name="Oval 254"/>
            <p:cNvSpPr>
              <a:spLocks noChangeArrowheads="1"/>
            </p:cNvSpPr>
            <p:nvPr/>
          </p:nvSpPr>
          <p:spPr bwMode="auto">
            <a:xfrm>
              <a:off x="4674" y="234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2" name="Oval 256"/>
            <p:cNvSpPr>
              <a:spLocks noChangeArrowheads="1"/>
            </p:cNvSpPr>
            <p:nvPr/>
          </p:nvSpPr>
          <p:spPr bwMode="auto">
            <a:xfrm>
              <a:off x="4752" y="227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3" name="Oval 257"/>
            <p:cNvSpPr>
              <a:spLocks noChangeArrowheads="1"/>
            </p:cNvSpPr>
            <p:nvPr/>
          </p:nvSpPr>
          <p:spPr bwMode="auto">
            <a:xfrm>
              <a:off x="4818" y="220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4" name="Oval 258"/>
            <p:cNvSpPr>
              <a:spLocks noChangeArrowheads="1"/>
            </p:cNvSpPr>
            <p:nvPr/>
          </p:nvSpPr>
          <p:spPr bwMode="auto">
            <a:xfrm>
              <a:off x="4542" y="236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5" name="Oval 259"/>
            <p:cNvSpPr>
              <a:spLocks noChangeArrowheads="1"/>
            </p:cNvSpPr>
            <p:nvPr/>
          </p:nvSpPr>
          <p:spPr bwMode="auto">
            <a:xfrm>
              <a:off x="4884" y="214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6" name="Oval 260"/>
            <p:cNvSpPr>
              <a:spLocks noChangeArrowheads="1"/>
            </p:cNvSpPr>
            <p:nvPr/>
          </p:nvSpPr>
          <p:spPr bwMode="auto">
            <a:xfrm>
              <a:off x="4602" y="231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7" name="Oval 261"/>
            <p:cNvSpPr>
              <a:spLocks noChangeArrowheads="1"/>
            </p:cNvSpPr>
            <p:nvPr/>
          </p:nvSpPr>
          <p:spPr bwMode="auto">
            <a:xfrm>
              <a:off x="4668" y="225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8" name="Oval 262"/>
            <p:cNvSpPr>
              <a:spLocks noChangeArrowheads="1"/>
            </p:cNvSpPr>
            <p:nvPr/>
          </p:nvSpPr>
          <p:spPr bwMode="auto">
            <a:xfrm>
              <a:off x="4728" y="219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39" name="Oval 263"/>
            <p:cNvSpPr>
              <a:spLocks noChangeArrowheads="1"/>
            </p:cNvSpPr>
            <p:nvPr/>
          </p:nvSpPr>
          <p:spPr bwMode="auto">
            <a:xfrm>
              <a:off x="4782" y="212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0" name="Oval 264"/>
            <p:cNvSpPr>
              <a:spLocks noChangeArrowheads="1"/>
            </p:cNvSpPr>
            <p:nvPr/>
          </p:nvSpPr>
          <p:spPr bwMode="auto">
            <a:xfrm>
              <a:off x="4512" y="182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1" name="Oval 265"/>
            <p:cNvSpPr>
              <a:spLocks noChangeArrowheads="1"/>
            </p:cNvSpPr>
            <p:nvPr/>
          </p:nvSpPr>
          <p:spPr bwMode="auto">
            <a:xfrm>
              <a:off x="4476" y="187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2" name="Oval 266"/>
            <p:cNvSpPr>
              <a:spLocks noChangeArrowheads="1"/>
            </p:cNvSpPr>
            <p:nvPr/>
          </p:nvSpPr>
          <p:spPr bwMode="auto">
            <a:xfrm>
              <a:off x="4446" y="194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3" name="Oval 267"/>
            <p:cNvSpPr>
              <a:spLocks noChangeArrowheads="1"/>
            </p:cNvSpPr>
            <p:nvPr/>
          </p:nvSpPr>
          <p:spPr bwMode="auto">
            <a:xfrm>
              <a:off x="4416" y="202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4" name="Oval 268"/>
            <p:cNvSpPr>
              <a:spLocks noChangeArrowheads="1"/>
            </p:cNvSpPr>
            <p:nvPr/>
          </p:nvSpPr>
          <p:spPr bwMode="auto">
            <a:xfrm>
              <a:off x="4386" y="210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5" name="Oval 269"/>
            <p:cNvSpPr>
              <a:spLocks noChangeArrowheads="1"/>
            </p:cNvSpPr>
            <p:nvPr/>
          </p:nvSpPr>
          <p:spPr bwMode="auto">
            <a:xfrm>
              <a:off x="4338" y="219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6" name="Oval 270"/>
            <p:cNvSpPr>
              <a:spLocks noChangeArrowheads="1"/>
            </p:cNvSpPr>
            <p:nvPr/>
          </p:nvSpPr>
          <p:spPr bwMode="auto">
            <a:xfrm>
              <a:off x="4278" y="2268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7" name="Oval 271"/>
            <p:cNvSpPr>
              <a:spLocks noChangeArrowheads="1"/>
            </p:cNvSpPr>
            <p:nvPr/>
          </p:nvSpPr>
          <p:spPr bwMode="auto">
            <a:xfrm>
              <a:off x="4368" y="230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8" name="Oval 272"/>
            <p:cNvSpPr>
              <a:spLocks noChangeArrowheads="1"/>
            </p:cNvSpPr>
            <p:nvPr/>
          </p:nvSpPr>
          <p:spPr bwMode="auto">
            <a:xfrm>
              <a:off x="4452" y="234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49" name="Oval 273"/>
            <p:cNvSpPr>
              <a:spLocks noChangeArrowheads="1"/>
            </p:cNvSpPr>
            <p:nvPr/>
          </p:nvSpPr>
          <p:spPr bwMode="auto">
            <a:xfrm>
              <a:off x="4512" y="228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0" name="Oval 274"/>
            <p:cNvSpPr>
              <a:spLocks noChangeArrowheads="1"/>
            </p:cNvSpPr>
            <p:nvPr/>
          </p:nvSpPr>
          <p:spPr bwMode="auto">
            <a:xfrm>
              <a:off x="4572" y="2208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1" name="Oval 275"/>
            <p:cNvSpPr>
              <a:spLocks noChangeArrowheads="1"/>
            </p:cNvSpPr>
            <p:nvPr/>
          </p:nvSpPr>
          <p:spPr bwMode="auto">
            <a:xfrm>
              <a:off x="4656" y="216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2" name="Oval 276"/>
            <p:cNvSpPr>
              <a:spLocks noChangeArrowheads="1"/>
            </p:cNvSpPr>
            <p:nvPr/>
          </p:nvSpPr>
          <p:spPr bwMode="auto">
            <a:xfrm>
              <a:off x="4710" y="209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3" name="Oval 277"/>
            <p:cNvSpPr>
              <a:spLocks noChangeArrowheads="1"/>
            </p:cNvSpPr>
            <p:nvPr/>
          </p:nvSpPr>
          <p:spPr bwMode="auto">
            <a:xfrm>
              <a:off x="4440" y="2208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4" name="Oval 278"/>
            <p:cNvSpPr>
              <a:spLocks noChangeArrowheads="1"/>
            </p:cNvSpPr>
            <p:nvPr/>
          </p:nvSpPr>
          <p:spPr bwMode="auto">
            <a:xfrm>
              <a:off x="4500" y="210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5" name="Oval 279"/>
            <p:cNvSpPr>
              <a:spLocks noChangeArrowheads="1"/>
            </p:cNvSpPr>
            <p:nvPr/>
          </p:nvSpPr>
          <p:spPr bwMode="auto">
            <a:xfrm>
              <a:off x="4548" y="2028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6" name="Oval 280"/>
            <p:cNvSpPr>
              <a:spLocks noChangeArrowheads="1"/>
            </p:cNvSpPr>
            <p:nvPr/>
          </p:nvSpPr>
          <p:spPr bwMode="auto">
            <a:xfrm>
              <a:off x="4626" y="2046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7" name="Oval 281"/>
            <p:cNvSpPr>
              <a:spLocks noChangeArrowheads="1"/>
            </p:cNvSpPr>
            <p:nvPr/>
          </p:nvSpPr>
          <p:spPr bwMode="auto">
            <a:xfrm>
              <a:off x="4170" y="222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8" name="Oval 282"/>
            <p:cNvSpPr>
              <a:spLocks noChangeArrowheads="1"/>
            </p:cNvSpPr>
            <p:nvPr/>
          </p:nvSpPr>
          <p:spPr bwMode="auto">
            <a:xfrm>
              <a:off x="4068" y="219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59" name="Oval 283"/>
            <p:cNvSpPr>
              <a:spLocks noChangeArrowheads="1"/>
            </p:cNvSpPr>
            <p:nvPr/>
          </p:nvSpPr>
          <p:spPr bwMode="auto">
            <a:xfrm>
              <a:off x="4266" y="2172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60" name="Oval 284"/>
            <p:cNvSpPr>
              <a:spLocks noChangeArrowheads="1"/>
            </p:cNvSpPr>
            <p:nvPr/>
          </p:nvSpPr>
          <p:spPr bwMode="auto">
            <a:xfrm>
              <a:off x="4176" y="215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61" name="Oval 285"/>
            <p:cNvSpPr>
              <a:spLocks noChangeArrowheads="1"/>
            </p:cNvSpPr>
            <p:nvPr/>
          </p:nvSpPr>
          <p:spPr bwMode="auto">
            <a:xfrm>
              <a:off x="4284" y="2100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865" name="Text Box 289"/>
          <p:cNvSpPr txBox="1">
            <a:spLocks noChangeArrowheads="1"/>
          </p:cNvSpPr>
          <p:nvPr/>
        </p:nvSpPr>
        <p:spPr bwMode="auto">
          <a:xfrm>
            <a:off x="609601" y="1412875"/>
            <a:ext cx="7058024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2000" b="1" u="sng" dirty="0"/>
              <a:t>A tool for</a:t>
            </a:r>
            <a:r>
              <a:rPr lang="en-US" altLang="en-US" sz="2000" b="1" dirty="0"/>
              <a:t>:</a:t>
            </a:r>
          </a:p>
          <a:p>
            <a:r>
              <a:rPr lang="en-US" altLang="en-US" sz="2000" dirty="0"/>
              <a:t>Finding </a:t>
            </a:r>
            <a:r>
              <a:rPr lang="en-US" altLang="en-US" sz="2000" b="1" dirty="0">
                <a:solidFill>
                  <a:srgbClr val="C00000"/>
                </a:solidFill>
              </a:rPr>
              <a:t>modes</a:t>
            </a:r>
            <a:r>
              <a:rPr lang="en-US" altLang="en-US" sz="2000" dirty="0"/>
              <a:t> in a set of data samples, manifesting an </a:t>
            </a:r>
          </a:p>
          <a:p>
            <a:r>
              <a:rPr lang="en-US" altLang="en-US" sz="2000" dirty="0"/>
              <a:t>underlying probability density function (PDF) in </a:t>
            </a:r>
            <a:r>
              <a:rPr lang="en-US" altLang="en-US" dirty="0"/>
              <a:t>R</a:t>
            </a:r>
            <a:r>
              <a:rPr lang="en-US" altLang="en-US" i="1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10230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64" grpId="0" build="p" animBg="1"/>
      <p:bldP spid="24864" grpId="1" build="allAtOnce" animBg="1"/>
      <p:bldP spid="24695" grpId="0" animBg="1"/>
      <p:bldP spid="24696" grpId="0" animBg="1"/>
      <p:bldP spid="24698" grpId="0" animBg="1"/>
      <p:bldP spid="24700" grpId="0" animBg="1"/>
      <p:bldP spid="24816" grpId="0" animBg="1"/>
      <p:bldP spid="24817" grpId="0"/>
      <p:bldP spid="24818" grpId="0" animBg="1"/>
      <p:bldP spid="248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/>
              <a:t>Non-Parametric Density Estimation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672747" y="1752600"/>
            <a:ext cx="79191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 u="sng" dirty="0"/>
              <a:t>Assumption</a:t>
            </a:r>
            <a:r>
              <a:rPr lang="en-US" altLang="en-US" sz="2000" b="1" dirty="0"/>
              <a:t> : </a:t>
            </a:r>
            <a:r>
              <a:rPr lang="en-US" altLang="en-US" sz="2000" dirty="0"/>
              <a:t>The data points are sampled from an underlying PDF</a:t>
            </a:r>
          </a:p>
        </p:txBody>
      </p:sp>
      <p:grpSp>
        <p:nvGrpSpPr>
          <p:cNvPr id="26683" name="Group 59"/>
          <p:cNvGrpSpPr>
            <a:grpSpLocks/>
          </p:cNvGrpSpPr>
          <p:nvPr/>
        </p:nvGrpSpPr>
        <p:grpSpPr bwMode="auto">
          <a:xfrm>
            <a:off x="4419600" y="3352800"/>
            <a:ext cx="4191000" cy="1981200"/>
            <a:chOff x="2784" y="2640"/>
            <a:chExt cx="2640" cy="1248"/>
          </a:xfrm>
        </p:grpSpPr>
        <p:sp>
          <p:nvSpPr>
            <p:cNvPr id="26635" name="AutoShape 11"/>
            <p:cNvSpPr>
              <a:spLocks noChangeArrowheads="1"/>
            </p:cNvSpPr>
            <p:nvPr/>
          </p:nvSpPr>
          <p:spPr bwMode="auto">
            <a:xfrm rot="20758719" flipV="1">
              <a:off x="2832" y="2688"/>
              <a:ext cx="2592" cy="1200"/>
            </a:xfrm>
            <a:prstGeom prst="parallelogram">
              <a:avLst>
                <a:gd name="adj" fmla="val 5476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Oval 12"/>
            <p:cNvSpPr>
              <a:spLocks noChangeArrowheads="1"/>
            </p:cNvSpPr>
            <p:nvPr/>
          </p:nvSpPr>
          <p:spPr bwMode="auto">
            <a:xfrm rot="-664990">
              <a:off x="3368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7" name="Oval 13"/>
            <p:cNvSpPr>
              <a:spLocks noChangeArrowheads="1"/>
            </p:cNvSpPr>
            <p:nvPr/>
          </p:nvSpPr>
          <p:spPr bwMode="auto">
            <a:xfrm rot="-664990">
              <a:off x="3456" y="320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Oval 14"/>
            <p:cNvSpPr>
              <a:spLocks noChangeArrowheads="1"/>
            </p:cNvSpPr>
            <p:nvPr/>
          </p:nvSpPr>
          <p:spPr bwMode="auto">
            <a:xfrm rot="-664990">
              <a:off x="3592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Oval 15"/>
            <p:cNvSpPr>
              <a:spLocks noChangeArrowheads="1"/>
            </p:cNvSpPr>
            <p:nvPr/>
          </p:nvSpPr>
          <p:spPr bwMode="auto">
            <a:xfrm rot="-664990">
              <a:off x="3416" y="30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Oval 16"/>
            <p:cNvSpPr>
              <a:spLocks noChangeArrowheads="1"/>
            </p:cNvSpPr>
            <p:nvPr/>
          </p:nvSpPr>
          <p:spPr bwMode="auto">
            <a:xfrm rot="-664990">
              <a:off x="3536" y="30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Oval 17"/>
            <p:cNvSpPr>
              <a:spLocks noChangeArrowheads="1"/>
            </p:cNvSpPr>
            <p:nvPr/>
          </p:nvSpPr>
          <p:spPr bwMode="auto">
            <a:xfrm rot="-664990">
              <a:off x="3632" y="30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2" name="Oval 18"/>
            <p:cNvSpPr>
              <a:spLocks noChangeArrowheads="1"/>
            </p:cNvSpPr>
            <p:nvPr/>
          </p:nvSpPr>
          <p:spPr bwMode="auto">
            <a:xfrm rot="-664990">
              <a:off x="3504" y="312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3" name="Oval 19"/>
            <p:cNvSpPr>
              <a:spLocks noChangeArrowheads="1"/>
            </p:cNvSpPr>
            <p:nvPr/>
          </p:nvSpPr>
          <p:spPr bwMode="auto">
            <a:xfrm rot="-664990">
              <a:off x="3323" y="329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4" name="Oval 20"/>
            <p:cNvSpPr>
              <a:spLocks noChangeArrowheads="1"/>
            </p:cNvSpPr>
            <p:nvPr/>
          </p:nvSpPr>
          <p:spPr bwMode="auto">
            <a:xfrm rot="-664990">
              <a:off x="3208" y="3199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5" name="Oval 21"/>
            <p:cNvSpPr>
              <a:spLocks noChangeArrowheads="1"/>
            </p:cNvSpPr>
            <p:nvPr/>
          </p:nvSpPr>
          <p:spPr bwMode="auto">
            <a:xfrm rot="-664990">
              <a:off x="3216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6" name="Oval 22"/>
            <p:cNvSpPr>
              <a:spLocks noChangeArrowheads="1"/>
            </p:cNvSpPr>
            <p:nvPr/>
          </p:nvSpPr>
          <p:spPr bwMode="auto">
            <a:xfrm rot="-664990">
              <a:off x="3347" y="298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7" name="Oval 23"/>
            <p:cNvSpPr>
              <a:spLocks noChangeArrowheads="1"/>
            </p:cNvSpPr>
            <p:nvPr/>
          </p:nvSpPr>
          <p:spPr bwMode="auto">
            <a:xfrm rot="-664990">
              <a:off x="3003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8" name="Oval 24"/>
            <p:cNvSpPr>
              <a:spLocks noChangeArrowheads="1"/>
            </p:cNvSpPr>
            <p:nvPr/>
          </p:nvSpPr>
          <p:spPr bwMode="auto">
            <a:xfrm rot="-664990">
              <a:off x="2784" y="30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9" name="Oval 25"/>
            <p:cNvSpPr>
              <a:spLocks noChangeArrowheads="1"/>
            </p:cNvSpPr>
            <p:nvPr/>
          </p:nvSpPr>
          <p:spPr bwMode="auto">
            <a:xfrm rot="-664990">
              <a:off x="3120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Oval 26"/>
            <p:cNvSpPr>
              <a:spLocks noChangeArrowheads="1"/>
            </p:cNvSpPr>
            <p:nvPr/>
          </p:nvSpPr>
          <p:spPr bwMode="auto">
            <a:xfrm rot="-664990">
              <a:off x="3491" y="28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Oval 27"/>
            <p:cNvSpPr>
              <a:spLocks noChangeArrowheads="1"/>
            </p:cNvSpPr>
            <p:nvPr/>
          </p:nvSpPr>
          <p:spPr bwMode="auto">
            <a:xfrm rot="-664990">
              <a:off x="3195" y="344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2" name="Oval 28"/>
            <p:cNvSpPr>
              <a:spLocks noChangeArrowheads="1"/>
            </p:cNvSpPr>
            <p:nvPr/>
          </p:nvSpPr>
          <p:spPr bwMode="auto">
            <a:xfrm rot="-664990">
              <a:off x="3435" y="369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Oval 29"/>
            <p:cNvSpPr>
              <a:spLocks noChangeArrowheads="1"/>
            </p:cNvSpPr>
            <p:nvPr/>
          </p:nvSpPr>
          <p:spPr bwMode="auto">
            <a:xfrm rot="-664990">
              <a:off x="3435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Oval 30"/>
            <p:cNvSpPr>
              <a:spLocks noChangeArrowheads="1"/>
            </p:cNvSpPr>
            <p:nvPr/>
          </p:nvSpPr>
          <p:spPr bwMode="auto">
            <a:xfrm rot="-664990">
              <a:off x="4011" y="383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5" name="Oval 31"/>
            <p:cNvSpPr>
              <a:spLocks noChangeArrowheads="1"/>
            </p:cNvSpPr>
            <p:nvPr/>
          </p:nvSpPr>
          <p:spPr bwMode="auto">
            <a:xfrm rot="-664990">
              <a:off x="3840" y="355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6" name="Oval 32"/>
            <p:cNvSpPr>
              <a:spLocks noChangeArrowheads="1"/>
            </p:cNvSpPr>
            <p:nvPr/>
          </p:nvSpPr>
          <p:spPr bwMode="auto">
            <a:xfrm rot="-664990">
              <a:off x="4035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7" name="Oval 33"/>
            <p:cNvSpPr>
              <a:spLocks noChangeArrowheads="1"/>
            </p:cNvSpPr>
            <p:nvPr/>
          </p:nvSpPr>
          <p:spPr bwMode="auto">
            <a:xfrm rot="-664990">
              <a:off x="4163" y="30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8" name="Oval 34"/>
            <p:cNvSpPr>
              <a:spLocks noChangeArrowheads="1"/>
            </p:cNvSpPr>
            <p:nvPr/>
          </p:nvSpPr>
          <p:spPr bwMode="auto">
            <a:xfrm rot="-664990">
              <a:off x="4211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9" name="Oval 35"/>
            <p:cNvSpPr>
              <a:spLocks noChangeArrowheads="1"/>
            </p:cNvSpPr>
            <p:nvPr/>
          </p:nvSpPr>
          <p:spPr bwMode="auto">
            <a:xfrm rot="-664990">
              <a:off x="4136" y="32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Oval 36"/>
            <p:cNvSpPr>
              <a:spLocks noChangeArrowheads="1"/>
            </p:cNvSpPr>
            <p:nvPr/>
          </p:nvSpPr>
          <p:spPr bwMode="auto">
            <a:xfrm rot="-664990">
              <a:off x="4403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1" name="Oval 37"/>
            <p:cNvSpPr>
              <a:spLocks noChangeArrowheads="1"/>
            </p:cNvSpPr>
            <p:nvPr/>
          </p:nvSpPr>
          <p:spPr bwMode="auto">
            <a:xfrm rot="-664990">
              <a:off x="4315" y="32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2" name="Oval 38"/>
            <p:cNvSpPr>
              <a:spLocks noChangeArrowheads="1"/>
            </p:cNvSpPr>
            <p:nvPr/>
          </p:nvSpPr>
          <p:spPr bwMode="auto">
            <a:xfrm rot="-664990">
              <a:off x="435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3" name="Oval 39"/>
            <p:cNvSpPr>
              <a:spLocks noChangeArrowheads="1"/>
            </p:cNvSpPr>
            <p:nvPr/>
          </p:nvSpPr>
          <p:spPr bwMode="auto">
            <a:xfrm rot="-664990">
              <a:off x="2992" y="325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4" name="Oval 40"/>
            <p:cNvSpPr>
              <a:spLocks noChangeArrowheads="1"/>
            </p:cNvSpPr>
            <p:nvPr/>
          </p:nvSpPr>
          <p:spPr bwMode="auto">
            <a:xfrm rot="-664990">
              <a:off x="383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5" name="Oval 41"/>
            <p:cNvSpPr>
              <a:spLocks noChangeArrowheads="1"/>
            </p:cNvSpPr>
            <p:nvPr/>
          </p:nvSpPr>
          <p:spPr bwMode="auto">
            <a:xfrm rot="-664990">
              <a:off x="3819" y="32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6" name="Oval 42"/>
            <p:cNvSpPr>
              <a:spLocks noChangeArrowheads="1"/>
            </p:cNvSpPr>
            <p:nvPr/>
          </p:nvSpPr>
          <p:spPr bwMode="auto">
            <a:xfrm rot="-664990">
              <a:off x="4368" y="283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7" name="Oval 43"/>
            <p:cNvSpPr>
              <a:spLocks noChangeArrowheads="1"/>
            </p:cNvSpPr>
            <p:nvPr/>
          </p:nvSpPr>
          <p:spPr bwMode="auto">
            <a:xfrm rot="-664990">
              <a:off x="3648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8" name="Oval 44"/>
            <p:cNvSpPr>
              <a:spLocks noChangeArrowheads="1"/>
            </p:cNvSpPr>
            <p:nvPr/>
          </p:nvSpPr>
          <p:spPr bwMode="auto">
            <a:xfrm rot="-664990">
              <a:off x="3600" y="335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9" name="Oval 45"/>
            <p:cNvSpPr>
              <a:spLocks noChangeArrowheads="1"/>
            </p:cNvSpPr>
            <p:nvPr/>
          </p:nvSpPr>
          <p:spPr bwMode="auto">
            <a:xfrm rot="-664990">
              <a:off x="4003" y="339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0" name="Oval 46"/>
            <p:cNvSpPr>
              <a:spLocks noChangeArrowheads="1"/>
            </p:cNvSpPr>
            <p:nvPr/>
          </p:nvSpPr>
          <p:spPr bwMode="auto">
            <a:xfrm rot="-664990">
              <a:off x="4320" y="345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1" name="Oval 47"/>
            <p:cNvSpPr>
              <a:spLocks noChangeArrowheads="1"/>
            </p:cNvSpPr>
            <p:nvPr/>
          </p:nvSpPr>
          <p:spPr bwMode="auto">
            <a:xfrm rot="-664990">
              <a:off x="4827" y="3543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2" name="Oval 48"/>
            <p:cNvSpPr>
              <a:spLocks noChangeArrowheads="1"/>
            </p:cNvSpPr>
            <p:nvPr/>
          </p:nvSpPr>
          <p:spPr bwMode="auto">
            <a:xfrm rot="-664990">
              <a:off x="5259" y="350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3" name="Oval 49"/>
            <p:cNvSpPr>
              <a:spLocks noChangeArrowheads="1"/>
            </p:cNvSpPr>
            <p:nvPr/>
          </p:nvSpPr>
          <p:spPr bwMode="auto">
            <a:xfrm rot="-664990">
              <a:off x="5019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4" name="Oval 50"/>
            <p:cNvSpPr>
              <a:spLocks noChangeArrowheads="1"/>
            </p:cNvSpPr>
            <p:nvPr/>
          </p:nvSpPr>
          <p:spPr bwMode="auto">
            <a:xfrm rot="-664990">
              <a:off x="4704" y="297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5" name="Oval 51"/>
            <p:cNvSpPr>
              <a:spLocks noChangeArrowheads="1"/>
            </p:cNvSpPr>
            <p:nvPr/>
          </p:nvSpPr>
          <p:spPr bwMode="auto">
            <a:xfrm rot="-664990">
              <a:off x="4176" y="26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Oval 52"/>
            <p:cNvSpPr>
              <a:spLocks noChangeArrowheads="1"/>
            </p:cNvSpPr>
            <p:nvPr/>
          </p:nvSpPr>
          <p:spPr bwMode="auto">
            <a:xfrm rot="-664990">
              <a:off x="4608" y="331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7" name="Oval 53"/>
            <p:cNvSpPr>
              <a:spLocks noChangeArrowheads="1"/>
            </p:cNvSpPr>
            <p:nvPr/>
          </p:nvSpPr>
          <p:spPr bwMode="auto">
            <a:xfrm rot="-664990">
              <a:off x="3984" y="28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8" name="Oval 54"/>
            <p:cNvSpPr>
              <a:spLocks noChangeArrowheads="1"/>
            </p:cNvSpPr>
            <p:nvPr/>
          </p:nvSpPr>
          <p:spPr bwMode="auto">
            <a:xfrm rot="-664990">
              <a:off x="4560" y="26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9" name="Oval 55"/>
            <p:cNvSpPr>
              <a:spLocks noChangeArrowheads="1"/>
            </p:cNvSpPr>
            <p:nvPr/>
          </p:nvSpPr>
          <p:spPr bwMode="auto">
            <a:xfrm rot="-664990">
              <a:off x="4443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680" name="Picture 56" descr="Just-a-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114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81" name="Text Box 57"/>
          <p:cNvSpPr txBox="1">
            <a:spLocks noChangeArrowheads="1"/>
          </p:cNvSpPr>
          <p:nvPr/>
        </p:nvSpPr>
        <p:spPr bwMode="auto">
          <a:xfrm>
            <a:off x="609600" y="5699125"/>
            <a:ext cx="3137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Assumed Underlying PDF</a:t>
            </a:r>
          </a:p>
        </p:txBody>
      </p:sp>
      <p:sp>
        <p:nvSpPr>
          <p:cNvPr id="26682" name="Text Box 58"/>
          <p:cNvSpPr txBox="1">
            <a:spLocks noChangeArrowheads="1"/>
          </p:cNvSpPr>
          <p:nvPr/>
        </p:nvSpPr>
        <p:spPr bwMode="auto">
          <a:xfrm>
            <a:off x="5392738" y="569912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Real Data Samples</a:t>
            </a:r>
          </a:p>
        </p:txBody>
      </p:sp>
      <p:sp>
        <p:nvSpPr>
          <p:cNvPr id="26684" name="Oval 60"/>
          <p:cNvSpPr>
            <a:spLocks noChangeArrowheads="1"/>
          </p:cNvSpPr>
          <p:nvPr/>
        </p:nvSpPr>
        <p:spPr bwMode="auto">
          <a:xfrm rot="-738521">
            <a:off x="5307013" y="3960813"/>
            <a:ext cx="685800" cy="395287"/>
          </a:xfrm>
          <a:prstGeom prst="ellips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85" name="Line 61"/>
          <p:cNvSpPr>
            <a:spLocks noChangeShapeType="1"/>
          </p:cNvSpPr>
          <p:nvPr/>
        </p:nvSpPr>
        <p:spPr bwMode="auto">
          <a:xfrm flipH="1" flipV="1">
            <a:off x="1828800" y="3352800"/>
            <a:ext cx="3581400" cy="685800"/>
          </a:xfrm>
          <a:prstGeom prst="line">
            <a:avLst/>
          </a:prstGeom>
          <a:noFill/>
          <a:ln w="28575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7" name="Freeform 63"/>
          <p:cNvSpPr>
            <a:spLocks/>
          </p:cNvSpPr>
          <p:nvPr/>
        </p:nvSpPr>
        <p:spPr bwMode="auto">
          <a:xfrm>
            <a:off x="2362200" y="3962400"/>
            <a:ext cx="4114800" cy="685800"/>
          </a:xfrm>
          <a:custGeom>
            <a:avLst/>
            <a:gdLst>
              <a:gd name="T0" fmla="*/ 2448 w 2448"/>
              <a:gd name="T1" fmla="*/ 240 h 384"/>
              <a:gd name="T2" fmla="*/ 1968 w 2448"/>
              <a:gd name="T3" fmla="*/ 336 h 384"/>
              <a:gd name="T4" fmla="*/ 1296 w 2448"/>
              <a:gd name="T5" fmla="*/ 384 h 384"/>
              <a:gd name="T6" fmla="*/ 720 w 2448"/>
              <a:gd name="T7" fmla="*/ 336 h 384"/>
              <a:gd name="T8" fmla="*/ 384 w 2448"/>
              <a:gd name="T9" fmla="*/ 240 h 384"/>
              <a:gd name="T10" fmla="*/ 0 w 2448"/>
              <a:gd name="T1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48" h="384">
                <a:moveTo>
                  <a:pt x="2448" y="240"/>
                </a:moveTo>
                <a:cubicBezTo>
                  <a:pt x="2304" y="276"/>
                  <a:pt x="2160" y="312"/>
                  <a:pt x="1968" y="336"/>
                </a:cubicBezTo>
                <a:cubicBezTo>
                  <a:pt x="1776" y="360"/>
                  <a:pt x="1504" y="384"/>
                  <a:pt x="1296" y="384"/>
                </a:cubicBezTo>
                <a:cubicBezTo>
                  <a:pt x="1088" y="384"/>
                  <a:pt x="872" y="360"/>
                  <a:pt x="720" y="336"/>
                </a:cubicBezTo>
                <a:cubicBezTo>
                  <a:pt x="568" y="312"/>
                  <a:pt x="504" y="296"/>
                  <a:pt x="384" y="240"/>
                </a:cubicBezTo>
                <a:cubicBezTo>
                  <a:pt x="264" y="184"/>
                  <a:pt x="132" y="92"/>
                  <a:pt x="0" y="0"/>
                </a:cubicBezTo>
              </a:path>
            </a:pathLst>
          </a:custGeom>
          <a:noFill/>
          <a:ln w="38100" cmpd="sng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89" name="Oval 65"/>
          <p:cNvSpPr>
            <a:spLocks noChangeArrowheads="1"/>
          </p:cNvSpPr>
          <p:nvPr/>
        </p:nvSpPr>
        <p:spPr bwMode="auto">
          <a:xfrm rot="-738521">
            <a:off x="5791200" y="4800600"/>
            <a:ext cx="685800" cy="395288"/>
          </a:xfrm>
          <a:prstGeom prst="ellips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90" name="Line 66"/>
          <p:cNvSpPr>
            <a:spLocks noChangeShapeType="1"/>
          </p:cNvSpPr>
          <p:nvPr/>
        </p:nvSpPr>
        <p:spPr bwMode="auto">
          <a:xfrm flipH="1" flipV="1">
            <a:off x="1752600" y="4800600"/>
            <a:ext cx="4038600" cy="228600"/>
          </a:xfrm>
          <a:prstGeom prst="line">
            <a:avLst/>
          </a:prstGeom>
          <a:noFill/>
          <a:ln w="28575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93" name="Rectangle 69"/>
          <p:cNvSpPr>
            <a:spLocks noChangeArrowheads="1"/>
          </p:cNvSpPr>
          <p:nvPr/>
        </p:nvSpPr>
        <p:spPr bwMode="auto">
          <a:xfrm>
            <a:off x="3276600" y="2438400"/>
            <a:ext cx="22860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dirty="0"/>
              <a:t>Data point density</a:t>
            </a:r>
          </a:p>
          <a:p>
            <a:pPr algn="ctr"/>
            <a:r>
              <a:rPr lang="en-US" altLang="en-US" dirty="0"/>
              <a:t> implies </a:t>
            </a:r>
            <a:r>
              <a:rPr lang="en-US" altLang="en-US" b="1" dirty="0"/>
              <a:t>PDF value </a:t>
            </a:r>
            <a:r>
              <a:rPr lang="en-US" altLang="en-US" dirty="0"/>
              <a:t>!</a:t>
            </a:r>
          </a:p>
        </p:txBody>
      </p:sp>
      <p:sp>
        <p:nvSpPr>
          <p:cNvPr id="26695" name="Oval 71"/>
          <p:cNvSpPr>
            <a:spLocks noChangeArrowheads="1"/>
          </p:cNvSpPr>
          <p:nvPr/>
        </p:nvSpPr>
        <p:spPr bwMode="auto">
          <a:xfrm rot="-738521">
            <a:off x="6400800" y="4038600"/>
            <a:ext cx="685800" cy="395288"/>
          </a:xfrm>
          <a:prstGeom prst="ellips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9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84" grpId="0" animBg="1"/>
      <p:bldP spid="26685" grpId="0" animBg="1"/>
      <p:bldP spid="26687" grpId="0" animBg="1"/>
      <p:bldP spid="26689" grpId="0" animBg="1"/>
      <p:bldP spid="26690" grpId="0" animBg="1"/>
      <p:bldP spid="26693" grpId="0" animBg="1" autoUpdateAnimBg="0"/>
      <p:bldP spid="266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4419600" y="3352800"/>
            <a:ext cx="4191000" cy="1981200"/>
            <a:chOff x="2784" y="2640"/>
            <a:chExt cx="2640" cy="1248"/>
          </a:xfrm>
        </p:grpSpPr>
        <p:sp>
          <p:nvSpPr>
            <p:cNvPr id="34821" name="AutoShape 5"/>
            <p:cNvSpPr>
              <a:spLocks noChangeArrowheads="1"/>
            </p:cNvSpPr>
            <p:nvPr/>
          </p:nvSpPr>
          <p:spPr bwMode="auto">
            <a:xfrm rot="20758719" flipV="1">
              <a:off x="2832" y="2688"/>
              <a:ext cx="2592" cy="1200"/>
            </a:xfrm>
            <a:prstGeom prst="parallelogram">
              <a:avLst>
                <a:gd name="adj" fmla="val 5476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2" name="Oval 6"/>
            <p:cNvSpPr>
              <a:spLocks noChangeArrowheads="1"/>
            </p:cNvSpPr>
            <p:nvPr/>
          </p:nvSpPr>
          <p:spPr bwMode="auto">
            <a:xfrm rot="-664990">
              <a:off x="3368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3" name="Oval 7"/>
            <p:cNvSpPr>
              <a:spLocks noChangeArrowheads="1"/>
            </p:cNvSpPr>
            <p:nvPr/>
          </p:nvSpPr>
          <p:spPr bwMode="auto">
            <a:xfrm rot="-664990">
              <a:off x="3456" y="320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4" name="Oval 8"/>
            <p:cNvSpPr>
              <a:spLocks noChangeArrowheads="1"/>
            </p:cNvSpPr>
            <p:nvPr/>
          </p:nvSpPr>
          <p:spPr bwMode="auto">
            <a:xfrm rot="-664990">
              <a:off x="3592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Oval 9"/>
            <p:cNvSpPr>
              <a:spLocks noChangeArrowheads="1"/>
            </p:cNvSpPr>
            <p:nvPr/>
          </p:nvSpPr>
          <p:spPr bwMode="auto">
            <a:xfrm rot="-664990">
              <a:off x="3416" y="30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6" name="Oval 10"/>
            <p:cNvSpPr>
              <a:spLocks noChangeArrowheads="1"/>
            </p:cNvSpPr>
            <p:nvPr/>
          </p:nvSpPr>
          <p:spPr bwMode="auto">
            <a:xfrm rot="-664990">
              <a:off x="3536" y="30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Oval 11"/>
            <p:cNvSpPr>
              <a:spLocks noChangeArrowheads="1"/>
            </p:cNvSpPr>
            <p:nvPr/>
          </p:nvSpPr>
          <p:spPr bwMode="auto">
            <a:xfrm rot="-664990">
              <a:off x="3632" y="30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8" name="Oval 12"/>
            <p:cNvSpPr>
              <a:spLocks noChangeArrowheads="1"/>
            </p:cNvSpPr>
            <p:nvPr/>
          </p:nvSpPr>
          <p:spPr bwMode="auto">
            <a:xfrm rot="-664990">
              <a:off x="3504" y="312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9" name="Oval 13"/>
            <p:cNvSpPr>
              <a:spLocks noChangeArrowheads="1"/>
            </p:cNvSpPr>
            <p:nvPr/>
          </p:nvSpPr>
          <p:spPr bwMode="auto">
            <a:xfrm rot="-664990">
              <a:off x="3323" y="329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0" name="Oval 14"/>
            <p:cNvSpPr>
              <a:spLocks noChangeArrowheads="1"/>
            </p:cNvSpPr>
            <p:nvPr/>
          </p:nvSpPr>
          <p:spPr bwMode="auto">
            <a:xfrm rot="-664990">
              <a:off x="3208" y="3199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1" name="Oval 15"/>
            <p:cNvSpPr>
              <a:spLocks noChangeArrowheads="1"/>
            </p:cNvSpPr>
            <p:nvPr/>
          </p:nvSpPr>
          <p:spPr bwMode="auto">
            <a:xfrm rot="-664990">
              <a:off x="3216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2" name="Oval 16"/>
            <p:cNvSpPr>
              <a:spLocks noChangeArrowheads="1"/>
            </p:cNvSpPr>
            <p:nvPr/>
          </p:nvSpPr>
          <p:spPr bwMode="auto">
            <a:xfrm rot="-664990">
              <a:off x="3347" y="298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3" name="Oval 17"/>
            <p:cNvSpPr>
              <a:spLocks noChangeArrowheads="1"/>
            </p:cNvSpPr>
            <p:nvPr/>
          </p:nvSpPr>
          <p:spPr bwMode="auto">
            <a:xfrm rot="-664990">
              <a:off x="3003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4" name="Oval 18"/>
            <p:cNvSpPr>
              <a:spLocks noChangeArrowheads="1"/>
            </p:cNvSpPr>
            <p:nvPr/>
          </p:nvSpPr>
          <p:spPr bwMode="auto">
            <a:xfrm rot="-664990">
              <a:off x="2784" y="30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5" name="Oval 19"/>
            <p:cNvSpPr>
              <a:spLocks noChangeArrowheads="1"/>
            </p:cNvSpPr>
            <p:nvPr/>
          </p:nvSpPr>
          <p:spPr bwMode="auto">
            <a:xfrm rot="-664990">
              <a:off x="3120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6" name="Oval 20"/>
            <p:cNvSpPr>
              <a:spLocks noChangeArrowheads="1"/>
            </p:cNvSpPr>
            <p:nvPr/>
          </p:nvSpPr>
          <p:spPr bwMode="auto">
            <a:xfrm rot="-664990">
              <a:off x="3491" y="28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Oval 21"/>
            <p:cNvSpPr>
              <a:spLocks noChangeArrowheads="1"/>
            </p:cNvSpPr>
            <p:nvPr/>
          </p:nvSpPr>
          <p:spPr bwMode="auto">
            <a:xfrm rot="-664990">
              <a:off x="3195" y="344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8" name="Oval 22"/>
            <p:cNvSpPr>
              <a:spLocks noChangeArrowheads="1"/>
            </p:cNvSpPr>
            <p:nvPr/>
          </p:nvSpPr>
          <p:spPr bwMode="auto">
            <a:xfrm rot="-664990">
              <a:off x="3435" y="369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9" name="Oval 23"/>
            <p:cNvSpPr>
              <a:spLocks noChangeArrowheads="1"/>
            </p:cNvSpPr>
            <p:nvPr/>
          </p:nvSpPr>
          <p:spPr bwMode="auto">
            <a:xfrm rot="-664990">
              <a:off x="3435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0" name="Oval 24"/>
            <p:cNvSpPr>
              <a:spLocks noChangeArrowheads="1"/>
            </p:cNvSpPr>
            <p:nvPr/>
          </p:nvSpPr>
          <p:spPr bwMode="auto">
            <a:xfrm rot="-664990">
              <a:off x="4011" y="383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1" name="Oval 25"/>
            <p:cNvSpPr>
              <a:spLocks noChangeArrowheads="1"/>
            </p:cNvSpPr>
            <p:nvPr/>
          </p:nvSpPr>
          <p:spPr bwMode="auto">
            <a:xfrm rot="-664990">
              <a:off x="3840" y="355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2" name="Oval 26"/>
            <p:cNvSpPr>
              <a:spLocks noChangeArrowheads="1"/>
            </p:cNvSpPr>
            <p:nvPr/>
          </p:nvSpPr>
          <p:spPr bwMode="auto">
            <a:xfrm rot="-664990">
              <a:off x="4035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3" name="Oval 27"/>
            <p:cNvSpPr>
              <a:spLocks noChangeArrowheads="1"/>
            </p:cNvSpPr>
            <p:nvPr/>
          </p:nvSpPr>
          <p:spPr bwMode="auto">
            <a:xfrm rot="-664990">
              <a:off x="4163" y="30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4" name="Oval 28"/>
            <p:cNvSpPr>
              <a:spLocks noChangeArrowheads="1"/>
            </p:cNvSpPr>
            <p:nvPr/>
          </p:nvSpPr>
          <p:spPr bwMode="auto">
            <a:xfrm rot="-664990">
              <a:off x="4211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5" name="Oval 29"/>
            <p:cNvSpPr>
              <a:spLocks noChangeArrowheads="1"/>
            </p:cNvSpPr>
            <p:nvPr/>
          </p:nvSpPr>
          <p:spPr bwMode="auto">
            <a:xfrm rot="-664990">
              <a:off x="4136" y="32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6" name="Oval 30"/>
            <p:cNvSpPr>
              <a:spLocks noChangeArrowheads="1"/>
            </p:cNvSpPr>
            <p:nvPr/>
          </p:nvSpPr>
          <p:spPr bwMode="auto">
            <a:xfrm rot="-664990">
              <a:off x="4403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7" name="Oval 31"/>
            <p:cNvSpPr>
              <a:spLocks noChangeArrowheads="1"/>
            </p:cNvSpPr>
            <p:nvPr/>
          </p:nvSpPr>
          <p:spPr bwMode="auto">
            <a:xfrm rot="-664990">
              <a:off x="4315" y="32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8" name="Oval 32"/>
            <p:cNvSpPr>
              <a:spLocks noChangeArrowheads="1"/>
            </p:cNvSpPr>
            <p:nvPr/>
          </p:nvSpPr>
          <p:spPr bwMode="auto">
            <a:xfrm rot="-664990">
              <a:off x="435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9" name="Oval 33"/>
            <p:cNvSpPr>
              <a:spLocks noChangeArrowheads="1"/>
            </p:cNvSpPr>
            <p:nvPr/>
          </p:nvSpPr>
          <p:spPr bwMode="auto">
            <a:xfrm rot="-664990">
              <a:off x="2992" y="325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0" name="Oval 34"/>
            <p:cNvSpPr>
              <a:spLocks noChangeArrowheads="1"/>
            </p:cNvSpPr>
            <p:nvPr/>
          </p:nvSpPr>
          <p:spPr bwMode="auto">
            <a:xfrm rot="-664990">
              <a:off x="383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1" name="Oval 35"/>
            <p:cNvSpPr>
              <a:spLocks noChangeArrowheads="1"/>
            </p:cNvSpPr>
            <p:nvPr/>
          </p:nvSpPr>
          <p:spPr bwMode="auto">
            <a:xfrm rot="-664990">
              <a:off x="3819" y="32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2" name="Oval 36"/>
            <p:cNvSpPr>
              <a:spLocks noChangeArrowheads="1"/>
            </p:cNvSpPr>
            <p:nvPr/>
          </p:nvSpPr>
          <p:spPr bwMode="auto">
            <a:xfrm rot="-664990">
              <a:off x="4368" y="283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3" name="Oval 37"/>
            <p:cNvSpPr>
              <a:spLocks noChangeArrowheads="1"/>
            </p:cNvSpPr>
            <p:nvPr/>
          </p:nvSpPr>
          <p:spPr bwMode="auto">
            <a:xfrm rot="-664990">
              <a:off x="3648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4" name="Oval 38"/>
            <p:cNvSpPr>
              <a:spLocks noChangeArrowheads="1"/>
            </p:cNvSpPr>
            <p:nvPr/>
          </p:nvSpPr>
          <p:spPr bwMode="auto">
            <a:xfrm rot="-664990">
              <a:off x="3600" y="335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5" name="Oval 39"/>
            <p:cNvSpPr>
              <a:spLocks noChangeArrowheads="1"/>
            </p:cNvSpPr>
            <p:nvPr/>
          </p:nvSpPr>
          <p:spPr bwMode="auto">
            <a:xfrm rot="-664990">
              <a:off x="4003" y="339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6" name="Oval 40"/>
            <p:cNvSpPr>
              <a:spLocks noChangeArrowheads="1"/>
            </p:cNvSpPr>
            <p:nvPr/>
          </p:nvSpPr>
          <p:spPr bwMode="auto">
            <a:xfrm rot="-664990">
              <a:off x="4320" y="345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7" name="Oval 41"/>
            <p:cNvSpPr>
              <a:spLocks noChangeArrowheads="1"/>
            </p:cNvSpPr>
            <p:nvPr/>
          </p:nvSpPr>
          <p:spPr bwMode="auto">
            <a:xfrm rot="-664990">
              <a:off x="4827" y="3543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8" name="Oval 42"/>
            <p:cNvSpPr>
              <a:spLocks noChangeArrowheads="1"/>
            </p:cNvSpPr>
            <p:nvPr/>
          </p:nvSpPr>
          <p:spPr bwMode="auto">
            <a:xfrm rot="-664990">
              <a:off x="5259" y="350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9" name="Oval 43"/>
            <p:cNvSpPr>
              <a:spLocks noChangeArrowheads="1"/>
            </p:cNvSpPr>
            <p:nvPr/>
          </p:nvSpPr>
          <p:spPr bwMode="auto">
            <a:xfrm rot="-664990">
              <a:off x="5019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0" name="Oval 44"/>
            <p:cNvSpPr>
              <a:spLocks noChangeArrowheads="1"/>
            </p:cNvSpPr>
            <p:nvPr/>
          </p:nvSpPr>
          <p:spPr bwMode="auto">
            <a:xfrm rot="-664990">
              <a:off x="4704" y="297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1" name="Oval 45"/>
            <p:cNvSpPr>
              <a:spLocks noChangeArrowheads="1"/>
            </p:cNvSpPr>
            <p:nvPr/>
          </p:nvSpPr>
          <p:spPr bwMode="auto">
            <a:xfrm rot="-664990">
              <a:off x="4176" y="26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2" name="Oval 46"/>
            <p:cNvSpPr>
              <a:spLocks noChangeArrowheads="1"/>
            </p:cNvSpPr>
            <p:nvPr/>
          </p:nvSpPr>
          <p:spPr bwMode="auto">
            <a:xfrm rot="-664990">
              <a:off x="4608" y="331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3" name="Oval 47"/>
            <p:cNvSpPr>
              <a:spLocks noChangeArrowheads="1"/>
            </p:cNvSpPr>
            <p:nvPr/>
          </p:nvSpPr>
          <p:spPr bwMode="auto">
            <a:xfrm rot="-664990">
              <a:off x="3984" y="28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4" name="Oval 48"/>
            <p:cNvSpPr>
              <a:spLocks noChangeArrowheads="1"/>
            </p:cNvSpPr>
            <p:nvPr/>
          </p:nvSpPr>
          <p:spPr bwMode="auto">
            <a:xfrm rot="-664990">
              <a:off x="4560" y="26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5" name="Oval 49"/>
            <p:cNvSpPr>
              <a:spLocks noChangeArrowheads="1"/>
            </p:cNvSpPr>
            <p:nvPr/>
          </p:nvSpPr>
          <p:spPr bwMode="auto">
            <a:xfrm rot="-664990">
              <a:off x="4443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4866" name="Picture 50" descr="Just-a-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114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69" name="Oval 53"/>
          <p:cNvSpPr>
            <a:spLocks noChangeArrowheads="1"/>
          </p:cNvSpPr>
          <p:nvPr/>
        </p:nvSpPr>
        <p:spPr bwMode="auto">
          <a:xfrm rot="-738521">
            <a:off x="5307013" y="3960813"/>
            <a:ext cx="685800" cy="395287"/>
          </a:xfrm>
          <a:prstGeom prst="ellips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 rot="-738521">
            <a:off x="6426200" y="4038600"/>
            <a:ext cx="685800" cy="395288"/>
          </a:xfrm>
          <a:prstGeom prst="ellips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 rot="-738521">
            <a:off x="5791200" y="4800600"/>
            <a:ext cx="685800" cy="395288"/>
          </a:xfrm>
          <a:prstGeom prst="ellips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AutoShape 60"/>
          <p:cNvSpPr>
            <a:spLocks noChangeArrowheads="1"/>
          </p:cNvSpPr>
          <p:nvPr/>
        </p:nvSpPr>
        <p:spPr bwMode="auto">
          <a:xfrm>
            <a:off x="5334000" y="2438400"/>
            <a:ext cx="609600" cy="1905000"/>
          </a:xfrm>
          <a:prstGeom prst="can">
            <a:avLst>
              <a:gd name="adj" fmla="val 2942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AutoShape 61"/>
          <p:cNvSpPr>
            <a:spLocks noChangeArrowheads="1"/>
          </p:cNvSpPr>
          <p:nvPr/>
        </p:nvSpPr>
        <p:spPr bwMode="auto">
          <a:xfrm>
            <a:off x="6477000" y="3352800"/>
            <a:ext cx="609600" cy="1066800"/>
          </a:xfrm>
          <a:prstGeom prst="can">
            <a:avLst>
              <a:gd name="adj" fmla="val 27344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AutoShape 62"/>
          <p:cNvSpPr>
            <a:spLocks noChangeArrowheads="1"/>
          </p:cNvSpPr>
          <p:nvPr/>
        </p:nvSpPr>
        <p:spPr bwMode="auto">
          <a:xfrm>
            <a:off x="5842000" y="4813300"/>
            <a:ext cx="609600" cy="304800"/>
          </a:xfrm>
          <a:prstGeom prst="can">
            <a:avLst>
              <a:gd name="adj" fmla="val 50000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Rectangle 6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/>
              <a:t>Non-Parametric Density Estimation</a:t>
            </a:r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609600" y="5699125"/>
            <a:ext cx="3137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Assumed Underlying PDF</a:t>
            </a: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5392738" y="569912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Real Data Samples</a:t>
            </a:r>
          </a:p>
        </p:txBody>
      </p:sp>
    </p:spTree>
    <p:extLst>
      <p:ext uri="{BB962C8B-B14F-4D97-AF65-F5344CB8AC3E}">
        <p14:creationId xmlns:p14="http://schemas.microsoft.com/office/powerpoint/2010/main" val="2306592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76" grpId="0" animBg="1"/>
      <p:bldP spid="34877" grpId="0" animBg="1"/>
      <p:bldP spid="348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4419600" y="3352800"/>
            <a:ext cx="4191000" cy="1981200"/>
            <a:chOff x="2784" y="2640"/>
            <a:chExt cx="2640" cy="1248"/>
          </a:xfrm>
        </p:grpSpPr>
        <p:sp>
          <p:nvSpPr>
            <p:cNvPr id="36868" name="AutoShape 4"/>
            <p:cNvSpPr>
              <a:spLocks noChangeArrowheads="1"/>
            </p:cNvSpPr>
            <p:nvPr/>
          </p:nvSpPr>
          <p:spPr bwMode="auto">
            <a:xfrm rot="20758719" flipV="1">
              <a:off x="2832" y="2688"/>
              <a:ext cx="2592" cy="1200"/>
            </a:xfrm>
            <a:prstGeom prst="parallelogram">
              <a:avLst>
                <a:gd name="adj" fmla="val 5476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9" name="Oval 5"/>
            <p:cNvSpPr>
              <a:spLocks noChangeArrowheads="1"/>
            </p:cNvSpPr>
            <p:nvPr/>
          </p:nvSpPr>
          <p:spPr bwMode="auto">
            <a:xfrm rot="-664990">
              <a:off x="3368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Oval 6"/>
            <p:cNvSpPr>
              <a:spLocks noChangeArrowheads="1"/>
            </p:cNvSpPr>
            <p:nvPr/>
          </p:nvSpPr>
          <p:spPr bwMode="auto">
            <a:xfrm rot="-664990">
              <a:off x="3456" y="320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1" name="Oval 7"/>
            <p:cNvSpPr>
              <a:spLocks noChangeArrowheads="1"/>
            </p:cNvSpPr>
            <p:nvPr/>
          </p:nvSpPr>
          <p:spPr bwMode="auto">
            <a:xfrm rot="-664990">
              <a:off x="3592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Oval 8"/>
            <p:cNvSpPr>
              <a:spLocks noChangeArrowheads="1"/>
            </p:cNvSpPr>
            <p:nvPr/>
          </p:nvSpPr>
          <p:spPr bwMode="auto">
            <a:xfrm rot="-664990">
              <a:off x="3416" y="30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Oval 9"/>
            <p:cNvSpPr>
              <a:spLocks noChangeArrowheads="1"/>
            </p:cNvSpPr>
            <p:nvPr/>
          </p:nvSpPr>
          <p:spPr bwMode="auto">
            <a:xfrm rot="-664990">
              <a:off x="3536" y="30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Oval 10"/>
            <p:cNvSpPr>
              <a:spLocks noChangeArrowheads="1"/>
            </p:cNvSpPr>
            <p:nvPr/>
          </p:nvSpPr>
          <p:spPr bwMode="auto">
            <a:xfrm rot="-664990">
              <a:off x="3632" y="30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Oval 11"/>
            <p:cNvSpPr>
              <a:spLocks noChangeArrowheads="1"/>
            </p:cNvSpPr>
            <p:nvPr/>
          </p:nvSpPr>
          <p:spPr bwMode="auto">
            <a:xfrm rot="-664990">
              <a:off x="3504" y="312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Oval 12"/>
            <p:cNvSpPr>
              <a:spLocks noChangeArrowheads="1"/>
            </p:cNvSpPr>
            <p:nvPr/>
          </p:nvSpPr>
          <p:spPr bwMode="auto">
            <a:xfrm rot="-664990">
              <a:off x="3323" y="329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Oval 13"/>
            <p:cNvSpPr>
              <a:spLocks noChangeArrowheads="1"/>
            </p:cNvSpPr>
            <p:nvPr/>
          </p:nvSpPr>
          <p:spPr bwMode="auto">
            <a:xfrm rot="-664990">
              <a:off x="3208" y="3199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Oval 14"/>
            <p:cNvSpPr>
              <a:spLocks noChangeArrowheads="1"/>
            </p:cNvSpPr>
            <p:nvPr/>
          </p:nvSpPr>
          <p:spPr bwMode="auto">
            <a:xfrm rot="-664990">
              <a:off x="3216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Oval 15"/>
            <p:cNvSpPr>
              <a:spLocks noChangeArrowheads="1"/>
            </p:cNvSpPr>
            <p:nvPr/>
          </p:nvSpPr>
          <p:spPr bwMode="auto">
            <a:xfrm rot="-664990">
              <a:off x="3347" y="298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0" name="Oval 16"/>
            <p:cNvSpPr>
              <a:spLocks noChangeArrowheads="1"/>
            </p:cNvSpPr>
            <p:nvPr/>
          </p:nvSpPr>
          <p:spPr bwMode="auto">
            <a:xfrm rot="-664990">
              <a:off x="3003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1" name="Oval 17"/>
            <p:cNvSpPr>
              <a:spLocks noChangeArrowheads="1"/>
            </p:cNvSpPr>
            <p:nvPr/>
          </p:nvSpPr>
          <p:spPr bwMode="auto">
            <a:xfrm rot="-664990">
              <a:off x="2784" y="30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2" name="Oval 18"/>
            <p:cNvSpPr>
              <a:spLocks noChangeArrowheads="1"/>
            </p:cNvSpPr>
            <p:nvPr/>
          </p:nvSpPr>
          <p:spPr bwMode="auto">
            <a:xfrm rot="-664990">
              <a:off x="3120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3" name="Oval 19"/>
            <p:cNvSpPr>
              <a:spLocks noChangeArrowheads="1"/>
            </p:cNvSpPr>
            <p:nvPr/>
          </p:nvSpPr>
          <p:spPr bwMode="auto">
            <a:xfrm rot="-664990">
              <a:off x="3491" y="28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4" name="Oval 20"/>
            <p:cNvSpPr>
              <a:spLocks noChangeArrowheads="1"/>
            </p:cNvSpPr>
            <p:nvPr/>
          </p:nvSpPr>
          <p:spPr bwMode="auto">
            <a:xfrm rot="-664990">
              <a:off x="3195" y="344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5" name="Oval 21"/>
            <p:cNvSpPr>
              <a:spLocks noChangeArrowheads="1"/>
            </p:cNvSpPr>
            <p:nvPr/>
          </p:nvSpPr>
          <p:spPr bwMode="auto">
            <a:xfrm rot="-664990">
              <a:off x="3435" y="369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Oval 22"/>
            <p:cNvSpPr>
              <a:spLocks noChangeArrowheads="1"/>
            </p:cNvSpPr>
            <p:nvPr/>
          </p:nvSpPr>
          <p:spPr bwMode="auto">
            <a:xfrm rot="-664990">
              <a:off x="3435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7" name="Oval 23"/>
            <p:cNvSpPr>
              <a:spLocks noChangeArrowheads="1"/>
            </p:cNvSpPr>
            <p:nvPr/>
          </p:nvSpPr>
          <p:spPr bwMode="auto">
            <a:xfrm rot="-664990">
              <a:off x="4011" y="383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Oval 24"/>
            <p:cNvSpPr>
              <a:spLocks noChangeArrowheads="1"/>
            </p:cNvSpPr>
            <p:nvPr/>
          </p:nvSpPr>
          <p:spPr bwMode="auto">
            <a:xfrm rot="-664990">
              <a:off x="3840" y="355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9" name="Oval 25"/>
            <p:cNvSpPr>
              <a:spLocks noChangeArrowheads="1"/>
            </p:cNvSpPr>
            <p:nvPr/>
          </p:nvSpPr>
          <p:spPr bwMode="auto">
            <a:xfrm rot="-664990">
              <a:off x="4035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Oval 26"/>
            <p:cNvSpPr>
              <a:spLocks noChangeArrowheads="1"/>
            </p:cNvSpPr>
            <p:nvPr/>
          </p:nvSpPr>
          <p:spPr bwMode="auto">
            <a:xfrm rot="-664990">
              <a:off x="4163" y="30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Oval 27"/>
            <p:cNvSpPr>
              <a:spLocks noChangeArrowheads="1"/>
            </p:cNvSpPr>
            <p:nvPr/>
          </p:nvSpPr>
          <p:spPr bwMode="auto">
            <a:xfrm rot="-664990">
              <a:off x="4211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Oval 28"/>
            <p:cNvSpPr>
              <a:spLocks noChangeArrowheads="1"/>
            </p:cNvSpPr>
            <p:nvPr/>
          </p:nvSpPr>
          <p:spPr bwMode="auto">
            <a:xfrm rot="-664990">
              <a:off x="4136" y="32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Oval 29"/>
            <p:cNvSpPr>
              <a:spLocks noChangeArrowheads="1"/>
            </p:cNvSpPr>
            <p:nvPr/>
          </p:nvSpPr>
          <p:spPr bwMode="auto">
            <a:xfrm rot="-664990">
              <a:off x="4403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Oval 30"/>
            <p:cNvSpPr>
              <a:spLocks noChangeArrowheads="1"/>
            </p:cNvSpPr>
            <p:nvPr/>
          </p:nvSpPr>
          <p:spPr bwMode="auto">
            <a:xfrm rot="-664990">
              <a:off x="4315" y="32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Oval 31"/>
            <p:cNvSpPr>
              <a:spLocks noChangeArrowheads="1"/>
            </p:cNvSpPr>
            <p:nvPr/>
          </p:nvSpPr>
          <p:spPr bwMode="auto">
            <a:xfrm rot="-664990">
              <a:off x="435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Oval 32"/>
            <p:cNvSpPr>
              <a:spLocks noChangeArrowheads="1"/>
            </p:cNvSpPr>
            <p:nvPr/>
          </p:nvSpPr>
          <p:spPr bwMode="auto">
            <a:xfrm rot="-664990">
              <a:off x="2992" y="325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Oval 33"/>
            <p:cNvSpPr>
              <a:spLocks noChangeArrowheads="1"/>
            </p:cNvSpPr>
            <p:nvPr/>
          </p:nvSpPr>
          <p:spPr bwMode="auto">
            <a:xfrm rot="-664990">
              <a:off x="383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Oval 34"/>
            <p:cNvSpPr>
              <a:spLocks noChangeArrowheads="1"/>
            </p:cNvSpPr>
            <p:nvPr/>
          </p:nvSpPr>
          <p:spPr bwMode="auto">
            <a:xfrm rot="-664990">
              <a:off x="3819" y="32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Oval 35"/>
            <p:cNvSpPr>
              <a:spLocks noChangeArrowheads="1"/>
            </p:cNvSpPr>
            <p:nvPr/>
          </p:nvSpPr>
          <p:spPr bwMode="auto">
            <a:xfrm rot="-664990">
              <a:off x="4368" y="283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Oval 36"/>
            <p:cNvSpPr>
              <a:spLocks noChangeArrowheads="1"/>
            </p:cNvSpPr>
            <p:nvPr/>
          </p:nvSpPr>
          <p:spPr bwMode="auto">
            <a:xfrm rot="-664990">
              <a:off x="3648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Oval 37"/>
            <p:cNvSpPr>
              <a:spLocks noChangeArrowheads="1"/>
            </p:cNvSpPr>
            <p:nvPr/>
          </p:nvSpPr>
          <p:spPr bwMode="auto">
            <a:xfrm rot="-664990">
              <a:off x="3600" y="335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2" name="Oval 38"/>
            <p:cNvSpPr>
              <a:spLocks noChangeArrowheads="1"/>
            </p:cNvSpPr>
            <p:nvPr/>
          </p:nvSpPr>
          <p:spPr bwMode="auto">
            <a:xfrm rot="-664990">
              <a:off x="4003" y="339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Oval 39"/>
            <p:cNvSpPr>
              <a:spLocks noChangeArrowheads="1"/>
            </p:cNvSpPr>
            <p:nvPr/>
          </p:nvSpPr>
          <p:spPr bwMode="auto">
            <a:xfrm rot="-664990">
              <a:off x="4320" y="345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Oval 40"/>
            <p:cNvSpPr>
              <a:spLocks noChangeArrowheads="1"/>
            </p:cNvSpPr>
            <p:nvPr/>
          </p:nvSpPr>
          <p:spPr bwMode="auto">
            <a:xfrm rot="-664990">
              <a:off x="4827" y="3543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5" name="Oval 41"/>
            <p:cNvSpPr>
              <a:spLocks noChangeArrowheads="1"/>
            </p:cNvSpPr>
            <p:nvPr/>
          </p:nvSpPr>
          <p:spPr bwMode="auto">
            <a:xfrm rot="-664990">
              <a:off x="5259" y="350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6" name="Oval 42"/>
            <p:cNvSpPr>
              <a:spLocks noChangeArrowheads="1"/>
            </p:cNvSpPr>
            <p:nvPr/>
          </p:nvSpPr>
          <p:spPr bwMode="auto">
            <a:xfrm rot="-664990">
              <a:off x="5019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7" name="Oval 43"/>
            <p:cNvSpPr>
              <a:spLocks noChangeArrowheads="1"/>
            </p:cNvSpPr>
            <p:nvPr/>
          </p:nvSpPr>
          <p:spPr bwMode="auto">
            <a:xfrm rot="-664990">
              <a:off x="4704" y="297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8" name="Oval 44"/>
            <p:cNvSpPr>
              <a:spLocks noChangeArrowheads="1"/>
            </p:cNvSpPr>
            <p:nvPr/>
          </p:nvSpPr>
          <p:spPr bwMode="auto">
            <a:xfrm rot="-664990">
              <a:off x="4176" y="26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9" name="Oval 45"/>
            <p:cNvSpPr>
              <a:spLocks noChangeArrowheads="1"/>
            </p:cNvSpPr>
            <p:nvPr/>
          </p:nvSpPr>
          <p:spPr bwMode="auto">
            <a:xfrm rot="-664990">
              <a:off x="4608" y="331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0" name="Oval 46"/>
            <p:cNvSpPr>
              <a:spLocks noChangeArrowheads="1"/>
            </p:cNvSpPr>
            <p:nvPr/>
          </p:nvSpPr>
          <p:spPr bwMode="auto">
            <a:xfrm rot="-664990">
              <a:off x="3984" y="28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1" name="Oval 47"/>
            <p:cNvSpPr>
              <a:spLocks noChangeArrowheads="1"/>
            </p:cNvSpPr>
            <p:nvPr/>
          </p:nvSpPr>
          <p:spPr bwMode="auto">
            <a:xfrm rot="-664990">
              <a:off x="4560" y="26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2" name="Oval 48"/>
            <p:cNvSpPr>
              <a:spLocks noChangeArrowheads="1"/>
            </p:cNvSpPr>
            <p:nvPr/>
          </p:nvSpPr>
          <p:spPr bwMode="auto">
            <a:xfrm rot="-664990">
              <a:off x="4443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6913" name="Picture 49" descr="Just-a-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114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923" name="AutoShape 59"/>
          <p:cNvSpPr>
            <a:spLocks noChangeArrowheads="1"/>
          </p:cNvSpPr>
          <p:nvPr/>
        </p:nvSpPr>
        <p:spPr bwMode="auto">
          <a:xfrm>
            <a:off x="6172200" y="38735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24" name="AutoShape 60"/>
          <p:cNvSpPr>
            <a:spLocks noChangeArrowheads="1"/>
          </p:cNvSpPr>
          <p:nvPr/>
        </p:nvSpPr>
        <p:spPr bwMode="auto">
          <a:xfrm>
            <a:off x="4914900" y="40259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25" name="AutoShape 61"/>
          <p:cNvSpPr>
            <a:spLocks noChangeArrowheads="1"/>
          </p:cNvSpPr>
          <p:nvPr/>
        </p:nvSpPr>
        <p:spPr bwMode="auto">
          <a:xfrm>
            <a:off x="6019800" y="3416300"/>
            <a:ext cx="304800" cy="762000"/>
          </a:xfrm>
          <a:prstGeom prst="can">
            <a:avLst>
              <a:gd name="adj" fmla="val 31771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26" name="AutoShape 62"/>
          <p:cNvSpPr>
            <a:spLocks noChangeArrowheads="1"/>
          </p:cNvSpPr>
          <p:nvPr/>
        </p:nvSpPr>
        <p:spPr bwMode="auto">
          <a:xfrm>
            <a:off x="5105400" y="3568700"/>
            <a:ext cx="304800" cy="762000"/>
          </a:xfrm>
          <a:prstGeom prst="can">
            <a:avLst>
              <a:gd name="adj" fmla="val 31771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27" name="AutoShape 63"/>
          <p:cNvSpPr>
            <a:spLocks noChangeArrowheads="1"/>
          </p:cNvSpPr>
          <p:nvPr/>
        </p:nvSpPr>
        <p:spPr bwMode="auto">
          <a:xfrm>
            <a:off x="5334000" y="2959100"/>
            <a:ext cx="304800" cy="1295400"/>
          </a:xfrm>
          <a:prstGeom prst="can">
            <a:avLst>
              <a:gd name="adj" fmla="val 25795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AutoShape 64"/>
          <p:cNvSpPr>
            <a:spLocks noChangeArrowheads="1"/>
          </p:cNvSpPr>
          <p:nvPr/>
        </p:nvSpPr>
        <p:spPr bwMode="auto">
          <a:xfrm>
            <a:off x="5791200" y="2959100"/>
            <a:ext cx="304800" cy="1295400"/>
          </a:xfrm>
          <a:prstGeom prst="can">
            <a:avLst>
              <a:gd name="adj" fmla="val 25795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AutoShape 65"/>
          <p:cNvSpPr>
            <a:spLocks noChangeArrowheads="1"/>
          </p:cNvSpPr>
          <p:nvPr/>
        </p:nvSpPr>
        <p:spPr bwMode="auto">
          <a:xfrm>
            <a:off x="5486400" y="2425700"/>
            <a:ext cx="304800" cy="1752600"/>
          </a:xfrm>
          <a:prstGeom prst="can">
            <a:avLst>
              <a:gd name="adj" fmla="val 34899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AutoShape 66"/>
          <p:cNvSpPr>
            <a:spLocks noChangeArrowheads="1"/>
          </p:cNvSpPr>
          <p:nvPr/>
        </p:nvSpPr>
        <p:spPr bwMode="auto">
          <a:xfrm>
            <a:off x="5257800" y="3035300"/>
            <a:ext cx="304800" cy="1295400"/>
          </a:xfrm>
          <a:prstGeom prst="can">
            <a:avLst>
              <a:gd name="adj" fmla="val 25795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AutoShape 67"/>
          <p:cNvSpPr>
            <a:spLocks noChangeArrowheads="1"/>
          </p:cNvSpPr>
          <p:nvPr/>
        </p:nvSpPr>
        <p:spPr bwMode="auto">
          <a:xfrm>
            <a:off x="5562600" y="3111500"/>
            <a:ext cx="304800" cy="1295400"/>
          </a:xfrm>
          <a:prstGeom prst="can">
            <a:avLst>
              <a:gd name="adj" fmla="val 25795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AutoShape 68"/>
          <p:cNvSpPr>
            <a:spLocks noChangeArrowheads="1"/>
          </p:cNvSpPr>
          <p:nvPr/>
        </p:nvSpPr>
        <p:spPr bwMode="auto">
          <a:xfrm>
            <a:off x="5829300" y="3708400"/>
            <a:ext cx="304800" cy="762000"/>
          </a:xfrm>
          <a:prstGeom prst="can">
            <a:avLst>
              <a:gd name="adj" fmla="val 31771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3" name="AutoShape 69"/>
          <p:cNvSpPr>
            <a:spLocks noChangeArrowheads="1"/>
          </p:cNvSpPr>
          <p:nvPr/>
        </p:nvSpPr>
        <p:spPr bwMode="auto">
          <a:xfrm>
            <a:off x="5524500" y="3797300"/>
            <a:ext cx="304800" cy="762000"/>
          </a:xfrm>
          <a:prstGeom prst="can">
            <a:avLst>
              <a:gd name="adj" fmla="val 31771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4" name="AutoShape 70"/>
          <p:cNvSpPr>
            <a:spLocks noChangeArrowheads="1"/>
          </p:cNvSpPr>
          <p:nvPr/>
        </p:nvSpPr>
        <p:spPr bwMode="auto">
          <a:xfrm>
            <a:off x="5181600" y="3721100"/>
            <a:ext cx="304800" cy="762000"/>
          </a:xfrm>
          <a:prstGeom prst="can">
            <a:avLst>
              <a:gd name="adj" fmla="val 31771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5" name="AutoShape 71"/>
          <p:cNvSpPr>
            <a:spLocks noChangeArrowheads="1"/>
          </p:cNvSpPr>
          <p:nvPr/>
        </p:nvSpPr>
        <p:spPr bwMode="auto">
          <a:xfrm>
            <a:off x="5702300" y="44704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6" name="AutoShape 72"/>
          <p:cNvSpPr>
            <a:spLocks noChangeArrowheads="1"/>
          </p:cNvSpPr>
          <p:nvPr/>
        </p:nvSpPr>
        <p:spPr bwMode="auto">
          <a:xfrm>
            <a:off x="5384800" y="44577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7" name="AutoShape 73"/>
          <p:cNvSpPr>
            <a:spLocks noChangeArrowheads="1"/>
          </p:cNvSpPr>
          <p:nvPr/>
        </p:nvSpPr>
        <p:spPr bwMode="auto">
          <a:xfrm>
            <a:off x="5041900" y="43815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8" name="AutoShape 74"/>
          <p:cNvSpPr>
            <a:spLocks noChangeArrowheads="1"/>
          </p:cNvSpPr>
          <p:nvPr/>
        </p:nvSpPr>
        <p:spPr bwMode="auto">
          <a:xfrm>
            <a:off x="4826000" y="41783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39" name="AutoShape 75"/>
          <p:cNvSpPr>
            <a:spLocks noChangeArrowheads="1"/>
          </p:cNvSpPr>
          <p:nvPr/>
        </p:nvSpPr>
        <p:spPr bwMode="auto">
          <a:xfrm>
            <a:off x="6057900" y="44069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36940" name="AutoShape 76"/>
          <p:cNvSpPr>
            <a:spLocks noChangeArrowheads="1"/>
          </p:cNvSpPr>
          <p:nvPr/>
        </p:nvSpPr>
        <p:spPr bwMode="auto">
          <a:xfrm>
            <a:off x="6210300" y="4178300"/>
            <a:ext cx="342900" cy="228600"/>
          </a:xfrm>
          <a:prstGeom prst="can">
            <a:avLst>
              <a:gd name="adj" fmla="val 45833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" name="Text Box 57"/>
          <p:cNvSpPr txBox="1">
            <a:spLocks noChangeArrowheads="1"/>
          </p:cNvSpPr>
          <p:nvPr/>
        </p:nvSpPr>
        <p:spPr bwMode="auto">
          <a:xfrm>
            <a:off x="609600" y="5699125"/>
            <a:ext cx="3137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Assumed Underlying PDF</a:t>
            </a:r>
          </a:p>
        </p:txBody>
      </p:sp>
      <p:sp>
        <p:nvSpPr>
          <p:cNvPr id="72" name="Text Box 58"/>
          <p:cNvSpPr txBox="1">
            <a:spLocks noChangeArrowheads="1"/>
          </p:cNvSpPr>
          <p:nvPr/>
        </p:nvSpPr>
        <p:spPr bwMode="auto">
          <a:xfrm>
            <a:off x="5392738" y="569912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Real Data Samples</a:t>
            </a:r>
          </a:p>
        </p:txBody>
      </p:sp>
      <p:sp>
        <p:nvSpPr>
          <p:cNvPr id="74" name="Rectangle 65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/>
        </p:spPr>
        <p:txBody>
          <a:bodyPr anchor="ctr">
            <a:normAutofit/>
          </a:bodyPr>
          <a:lstStyle/>
          <a:p>
            <a:r>
              <a:rPr lang="en-US" altLang="he-IL" dirty="0"/>
              <a:t>Non-Parametric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374143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23" grpId="0" animBg="1"/>
      <p:bldP spid="36924" grpId="0" animBg="1"/>
      <p:bldP spid="36925" grpId="0" animBg="1"/>
      <p:bldP spid="36926" grpId="0" animBg="1"/>
      <p:bldP spid="36927" grpId="0" animBg="1"/>
      <p:bldP spid="36928" grpId="0" animBg="1"/>
      <p:bldP spid="36929" grpId="0" animBg="1"/>
      <p:bldP spid="36930" grpId="0" animBg="1"/>
      <p:bldP spid="36931" grpId="0" animBg="1"/>
      <p:bldP spid="36932" grpId="0" animBg="1"/>
      <p:bldP spid="36933" grpId="0" animBg="1"/>
      <p:bldP spid="36934" grpId="0" animBg="1"/>
      <p:bldP spid="36935" grpId="0" animBg="1"/>
      <p:bldP spid="36936" grpId="0" animBg="1"/>
      <p:bldP spid="36937" grpId="0" animBg="1"/>
      <p:bldP spid="36938" grpId="0" animBg="1"/>
      <p:bldP spid="36939" grpId="0" animBg="1"/>
      <p:bldP spid="369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Thresholding</a:t>
            </a:r>
          </a:p>
          <a:p>
            <a:endParaRPr lang="en-US" dirty="0"/>
          </a:p>
          <a:p>
            <a:r>
              <a:rPr lang="en-US" dirty="0" smtClean="0"/>
              <a:t> Otsu’s method</a:t>
            </a:r>
          </a:p>
          <a:p>
            <a:endParaRPr lang="en-US" dirty="0"/>
          </a:p>
          <a:p>
            <a:r>
              <a:rPr lang="en-US" dirty="0" smtClean="0"/>
              <a:t> Region based segmentation</a:t>
            </a:r>
          </a:p>
          <a:p>
            <a:endParaRPr lang="en-US" dirty="0"/>
          </a:p>
          <a:p>
            <a:r>
              <a:rPr lang="en-US" dirty="0" smtClean="0"/>
              <a:t> Region growing, split-merge, quad-tree</a:t>
            </a:r>
          </a:p>
          <a:p>
            <a:endParaRPr lang="en-US" dirty="0"/>
          </a:p>
          <a:p>
            <a:r>
              <a:rPr lang="en-US" dirty="0" smtClean="0"/>
              <a:t> Clustering, K-means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79" name="Group 67"/>
          <p:cNvGrpSpPr>
            <a:grpSpLocks/>
          </p:cNvGrpSpPr>
          <p:nvPr/>
        </p:nvGrpSpPr>
        <p:grpSpPr bwMode="auto">
          <a:xfrm>
            <a:off x="4419600" y="3352800"/>
            <a:ext cx="4191000" cy="1981200"/>
            <a:chOff x="2784" y="2640"/>
            <a:chExt cx="2640" cy="1248"/>
          </a:xfrm>
        </p:grpSpPr>
        <p:sp>
          <p:nvSpPr>
            <p:cNvPr id="38980" name="AutoShape 68"/>
            <p:cNvSpPr>
              <a:spLocks noChangeArrowheads="1"/>
            </p:cNvSpPr>
            <p:nvPr/>
          </p:nvSpPr>
          <p:spPr bwMode="auto">
            <a:xfrm rot="20758719" flipV="1">
              <a:off x="2832" y="2688"/>
              <a:ext cx="2592" cy="1200"/>
            </a:xfrm>
            <a:prstGeom prst="parallelogram">
              <a:avLst>
                <a:gd name="adj" fmla="val 5476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1" name="Oval 69"/>
            <p:cNvSpPr>
              <a:spLocks noChangeArrowheads="1"/>
            </p:cNvSpPr>
            <p:nvPr/>
          </p:nvSpPr>
          <p:spPr bwMode="auto">
            <a:xfrm rot="-664990">
              <a:off x="3368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2" name="Oval 70"/>
            <p:cNvSpPr>
              <a:spLocks noChangeArrowheads="1"/>
            </p:cNvSpPr>
            <p:nvPr/>
          </p:nvSpPr>
          <p:spPr bwMode="auto">
            <a:xfrm rot="-664990">
              <a:off x="3456" y="320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3" name="Oval 71"/>
            <p:cNvSpPr>
              <a:spLocks noChangeArrowheads="1"/>
            </p:cNvSpPr>
            <p:nvPr/>
          </p:nvSpPr>
          <p:spPr bwMode="auto">
            <a:xfrm rot="-664990">
              <a:off x="3592" y="316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4" name="Oval 72"/>
            <p:cNvSpPr>
              <a:spLocks noChangeArrowheads="1"/>
            </p:cNvSpPr>
            <p:nvPr/>
          </p:nvSpPr>
          <p:spPr bwMode="auto">
            <a:xfrm rot="-664990">
              <a:off x="3416" y="30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5" name="Oval 73"/>
            <p:cNvSpPr>
              <a:spLocks noChangeArrowheads="1"/>
            </p:cNvSpPr>
            <p:nvPr/>
          </p:nvSpPr>
          <p:spPr bwMode="auto">
            <a:xfrm rot="-664990">
              <a:off x="3536" y="30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6" name="Oval 74"/>
            <p:cNvSpPr>
              <a:spLocks noChangeArrowheads="1"/>
            </p:cNvSpPr>
            <p:nvPr/>
          </p:nvSpPr>
          <p:spPr bwMode="auto">
            <a:xfrm rot="-664990">
              <a:off x="3632" y="30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7" name="Oval 75"/>
            <p:cNvSpPr>
              <a:spLocks noChangeArrowheads="1"/>
            </p:cNvSpPr>
            <p:nvPr/>
          </p:nvSpPr>
          <p:spPr bwMode="auto">
            <a:xfrm rot="-664990">
              <a:off x="3504" y="312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8" name="Oval 76"/>
            <p:cNvSpPr>
              <a:spLocks noChangeArrowheads="1"/>
            </p:cNvSpPr>
            <p:nvPr/>
          </p:nvSpPr>
          <p:spPr bwMode="auto">
            <a:xfrm rot="-664990">
              <a:off x="3323" y="329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9" name="Oval 77"/>
            <p:cNvSpPr>
              <a:spLocks noChangeArrowheads="1"/>
            </p:cNvSpPr>
            <p:nvPr/>
          </p:nvSpPr>
          <p:spPr bwMode="auto">
            <a:xfrm rot="-664990">
              <a:off x="3208" y="3199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0" name="Oval 78"/>
            <p:cNvSpPr>
              <a:spLocks noChangeArrowheads="1"/>
            </p:cNvSpPr>
            <p:nvPr/>
          </p:nvSpPr>
          <p:spPr bwMode="auto">
            <a:xfrm rot="-664990">
              <a:off x="3216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1" name="Oval 79"/>
            <p:cNvSpPr>
              <a:spLocks noChangeArrowheads="1"/>
            </p:cNvSpPr>
            <p:nvPr/>
          </p:nvSpPr>
          <p:spPr bwMode="auto">
            <a:xfrm rot="-664990">
              <a:off x="3347" y="298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2" name="Oval 80"/>
            <p:cNvSpPr>
              <a:spLocks noChangeArrowheads="1"/>
            </p:cNvSpPr>
            <p:nvPr/>
          </p:nvSpPr>
          <p:spPr bwMode="auto">
            <a:xfrm rot="-664990">
              <a:off x="3003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3" name="Oval 81"/>
            <p:cNvSpPr>
              <a:spLocks noChangeArrowheads="1"/>
            </p:cNvSpPr>
            <p:nvPr/>
          </p:nvSpPr>
          <p:spPr bwMode="auto">
            <a:xfrm rot="-664990">
              <a:off x="2784" y="30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4" name="Oval 82"/>
            <p:cNvSpPr>
              <a:spLocks noChangeArrowheads="1"/>
            </p:cNvSpPr>
            <p:nvPr/>
          </p:nvSpPr>
          <p:spPr bwMode="auto">
            <a:xfrm rot="-664990">
              <a:off x="3120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5" name="Oval 83"/>
            <p:cNvSpPr>
              <a:spLocks noChangeArrowheads="1"/>
            </p:cNvSpPr>
            <p:nvPr/>
          </p:nvSpPr>
          <p:spPr bwMode="auto">
            <a:xfrm rot="-664990">
              <a:off x="3491" y="28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6" name="Oval 84"/>
            <p:cNvSpPr>
              <a:spLocks noChangeArrowheads="1"/>
            </p:cNvSpPr>
            <p:nvPr/>
          </p:nvSpPr>
          <p:spPr bwMode="auto">
            <a:xfrm rot="-664990">
              <a:off x="3195" y="344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7" name="Oval 85"/>
            <p:cNvSpPr>
              <a:spLocks noChangeArrowheads="1"/>
            </p:cNvSpPr>
            <p:nvPr/>
          </p:nvSpPr>
          <p:spPr bwMode="auto">
            <a:xfrm rot="-664990">
              <a:off x="3435" y="369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8" name="Oval 86"/>
            <p:cNvSpPr>
              <a:spLocks noChangeArrowheads="1"/>
            </p:cNvSpPr>
            <p:nvPr/>
          </p:nvSpPr>
          <p:spPr bwMode="auto">
            <a:xfrm rot="-664990">
              <a:off x="3435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9" name="Oval 87"/>
            <p:cNvSpPr>
              <a:spLocks noChangeArrowheads="1"/>
            </p:cNvSpPr>
            <p:nvPr/>
          </p:nvSpPr>
          <p:spPr bwMode="auto">
            <a:xfrm rot="-664990">
              <a:off x="4011" y="383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0" name="Oval 88"/>
            <p:cNvSpPr>
              <a:spLocks noChangeArrowheads="1"/>
            </p:cNvSpPr>
            <p:nvPr/>
          </p:nvSpPr>
          <p:spPr bwMode="auto">
            <a:xfrm rot="-664990">
              <a:off x="3840" y="355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1" name="Oval 89"/>
            <p:cNvSpPr>
              <a:spLocks noChangeArrowheads="1"/>
            </p:cNvSpPr>
            <p:nvPr/>
          </p:nvSpPr>
          <p:spPr bwMode="auto">
            <a:xfrm rot="-664990">
              <a:off x="4035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2" name="Oval 90"/>
            <p:cNvSpPr>
              <a:spLocks noChangeArrowheads="1"/>
            </p:cNvSpPr>
            <p:nvPr/>
          </p:nvSpPr>
          <p:spPr bwMode="auto">
            <a:xfrm rot="-664990">
              <a:off x="4163" y="30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3" name="Oval 91"/>
            <p:cNvSpPr>
              <a:spLocks noChangeArrowheads="1"/>
            </p:cNvSpPr>
            <p:nvPr/>
          </p:nvSpPr>
          <p:spPr bwMode="auto">
            <a:xfrm rot="-664990">
              <a:off x="4211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4" name="Oval 92"/>
            <p:cNvSpPr>
              <a:spLocks noChangeArrowheads="1"/>
            </p:cNvSpPr>
            <p:nvPr/>
          </p:nvSpPr>
          <p:spPr bwMode="auto">
            <a:xfrm rot="-664990">
              <a:off x="4136" y="326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5" name="Oval 93"/>
            <p:cNvSpPr>
              <a:spLocks noChangeArrowheads="1"/>
            </p:cNvSpPr>
            <p:nvPr/>
          </p:nvSpPr>
          <p:spPr bwMode="auto">
            <a:xfrm rot="-664990">
              <a:off x="4403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6" name="Oval 94"/>
            <p:cNvSpPr>
              <a:spLocks noChangeArrowheads="1"/>
            </p:cNvSpPr>
            <p:nvPr/>
          </p:nvSpPr>
          <p:spPr bwMode="auto">
            <a:xfrm rot="-664990">
              <a:off x="4315" y="32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7" name="Oval 95"/>
            <p:cNvSpPr>
              <a:spLocks noChangeArrowheads="1"/>
            </p:cNvSpPr>
            <p:nvPr/>
          </p:nvSpPr>
          <p:spPr bwMode="auto">
            <a:xfrm rot="-664990">
              <a:off x="435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8" name="Oval 96"/>
            <p:cNvSpPr>
              <a:spLocks noChangeArrowheads="1"/>
            </p:cNvSpPr>
            <p:nvPr/>
          </p:nvSpPr>
          <p:spPr bwMode="auto">
            <a:xfrm rot="-664990">
              <a:off x="2992" y="3255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9" name="Oval 97"/>
            <p:cNvSpPr>
              <a:spLocks noChangeArrowheads="1"/>
            </p:cNvSpPr>
            <p:nvPr/>
          </p:nvSpPr>
          <p:spPr bwMode="auto">
            <a:xfrm rot="-664990">
              <a:off x="3835" y="307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0" name="Oval 98"/>
            <p:cNvSpPr>
              <a:spLocks noChangeArrowheads="1"/>
            </p:cNvSpPr>
            <p:nvPr/>
          </p:nvSpPr>
          <p:spPr bwMode="auto">
            <a:xfrm rot="-664990">
              <a:off x="3819" y="320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1" name="Oval 99"/>
            <p:cNvSpPr>
              <a:spLocks noChangeArrowheads="1"/>
            </p:cNvSpPr>
            <p:nvPr/>
          </p:nvSpPr>
          <p:spPr bwMode="auto">
            <a:xfrm rot="-664990">
              <a:off x="4368" y="283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2" name="Oval 100"/>
            <p:cNvSpPr>
              <a:spLocks noChangeArrowheads="1"/>
            </p:cNvSpPr>
            <p:nvPr/>
          </p:nvSpPr>
          <p:spPr bwMode="auto">
            <a:xfrm rot="-664990">
              <a:off x="3648" y="292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3" name="Oval 101"/>
            <p:cNvSpPr>
              <a:spLocks noChangeArrowheads="1"/>
            </p:cNvSpPr>
            <p:nvPr/>
          </p:nvSpPr>
          <p:spPr bwMode="auto">
            <a:xfrm rot="-664990">
              <a:off x="3600" y="335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Oval 102"/>
            <p:cNvSpPr>
              <a:spLocks noChangeArrowheads="1"/>
            </p:cNvSpPr>
            <p:nvPr/>
          </p:nvSpPr>
          <p:spPr bwMode="auto">
            <a:xfrm rot="-664990">
              <a:off x="4003" y="3391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5" name="Oval 103"/>
            <p:cNvSpPr>
              <a:spLocks noChangeArrowheads="1"/>
            </p:cNvSpPr>
            <p:nvPr/>
          </p:nvSpPr>
          <p:spPr bwMode="auto">
            <a:xfrm rot="-664990">
              <a:off x="4320" y="345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6" name="Oval 104"/>
            <p:cNvSpPr>
              <a:spLocks noChangeArrowheads="1"/>
            </p:cNvSpPr>
            <p:nvPr/>
          </p:nvSpPr>
          <p:spPr bwMode="auto">
            <a:xfrm rot="-664990">
              <a:off x="4827" y="3543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7" name="Oval 105"/>
            <p:cNvSpPr>
              <a:spLocks noChangeArrowheads="1"/>
            </p:cNvSpPr>
            <p:nvPr/>
          </p:nvSpPr>
          <p:spPr bwMode="auto">
            <a:xfrm rot="-664990">
              <a:off x="5259" y="3504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8" name="Oval 106"/>
            <p:cNvSpPr>
              <a:spLocks noChangeArrowheads="1"/>
            </p:cNvSpPr>
            <p:nvPr/>
          </p:nvSpPr>
          <p:spPr bwMode="auto">
            <a:xfrm rot="-664990">
              <a:off x="5019" y="316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9" name="Oval 107"/>
            <p:cNvSpPr>
              <a:spLocks noChangeArrowheads="1"/>
            </p:cNvSpPr>
            <p:nvPr/>
          </p:nvSpPr>
          <p:spPr bwMode="auto">
            <a:xfrm rot="-664990">
              <a:off x="4704" y="2976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0" name="Oval 108"/>
            <p:cNvSpPr>
              <a:spLocks noChangeArrowheads="1"/>
            </p:cNvSpPr>
            <p:nvPr/>
          </p:nvSpPr>
          <p:spPr bwMode="auto">
            <a:xfrm rot="-664990">
              <a:off x="4176" y="2688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1" name="Oval 109"/>
            <p:cNvSpPr>
              <a:spLocks noChangeArrowheads="1"/>
            </p:cNvSpPr>
            <p:nvPr/>
          </p:nvSpPr>
          <p:spPr bwMode="auto">
            <a:xfrm rot="-664990">
              <a:off x="4608" y="3312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2" name="Oval 110"/>
            <p:cNvSpPr>
              <a:spLocks noChangeArrowheads="1"/>
            </p:cNvSpPr>
            <p:nvPr/>
          </p:nvSpPr>
          <p:spPr bwMode="auto">
            <a:xfrm rot="-664990">
              <a:off x="3984" y="288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3" name="Oval 111"/>
            <p:cNvSpPr>
              <a:spLocks noChangeArrowheads="1"/>
            </p:cNvSpPr>
            <p:nvPr/>
          </p:nvSpPr>
          <p:spPr bwMode="auto">
            <a:xfrm rot="-664990">
              <a:off x="4560" y="2640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4" name="Oval 112"/>
            <p:cNvSpPr>
              <a:spLocks noChangeArrowheads="1"/>
            </p:cNvSpPr>
            <p:nvPr/>
          </p:nvSpPr>
          <p:spPr bwMode="auto">
            <a:xfrm rot="-664990">
              <a:off x="4443" y="3687"/>
              <a:ext cx="117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/>
          <a:p>
            <a:r>
              <a:rPr lang="en-US" altLang="he-IL" dirty="0"/>
              <a:t>Parametric Density Estimation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72747" y="1752600"/>
            <a:ext cx="79191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 u="sng" dirty="0"/>
              <a:t>Assumption</a:t>
            </a:r>
            <a:r>
              <a:rPr lang="en-US" altLang="en-US" sz="2000" b="1" dirty="0"/>
              <a:t> : </a:t>
            </a:r>
            <a:r>
              <a:rPr lang="en-US" altLang="en-US" sz="2000" dirty="0"/>
              <a:t>The data points are sampled from an underlying PDF</a:t>
            </a:r>
          </a:p>
        </p:txBody>
      </p:sp>
      <p:pic>
        <p:nvPicPr>
          <p:cNvPr id="38962" name="Picture 50" descr="Just-a-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114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973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04071"/>
              </p:ext>
            </p:extLst>
          </p:nvPr>
        </p:nvGraphicFramePr>
        <p:xfrm>
          <a:off x="2362200" y="2209800"/>
          <a:ext cx="411480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5" imgW="1485720" imgH="507960" progId="Equation.DSMT4">
                  <p:embed/>
                </p:oleObj>
              </mc:Choice>
              <mc:Fallback>
                <p:oleObj name="Equation" r:id="rId5" imgW="14857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09800"/>
                        <a:ext cx="4114800" cy="140652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74" name="Text Box 62"/>
          <p:cNvSpPr txBox="1">
            <a:spLocks noChangeArrowheads="1"/>
          </p:cNvSpPr>
          <p:nvPr/>
        </p:nvSpPr>
        <p:spPr bwMode="auto">
          <a:xfrm>
            <a:off x="3810000" y="4724400"/>
            <a:ext cx="1241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9900CC"/>
                </a:solidFill>
              </a:rPr>
              <a:t>Estimate</a:t>
            </a:r>
          </a:p>
        </p:txBody>
      </p:sp>
      <p:sp>
        <p:nvSpPr>
          <p:cNvPr id="38975" name="Line 63"/>
          <p:cNvSpPr>
            <a:spLocks noChangeShapeType="1"/>
          </p:cNvSpPr>
          <p:nvPr/>
        </p:nvSpPr>
        <p:spPr bwMode="auto">
          <a:xfrm flipV="1">
            <a:off x="4114800" y="3200400"/>
            <a:ext cx="685800" cy="15240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76" name="Line 64"/>
          <p:cNvSpPr>
            <a:spLocks noChangeShapeType="1"/>
          </p:cNvSpPr>
          <p:nvPr/>
        </p:nvSpPr>
        <p:spPr bwMode="auto">
          <a:xfrm flipV="1">
            <a:off x="4343400" y="2514600"/>
            <a:ext cx="1600200" cy="22860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77" name="Line 65"/>
          <p:cNvSpPr>
            <a:spLocks noChangeShapeType="1"/>
          </p:cNvSpPr>
          <p:nvPr/>
        </p:nvSpPr>
        <p:spPr bwMode="auto">
          <a:xfrm flipV="1">
            <a:off x="4572000" y="2895600"/>
            <a:ext cx="1371600" cy="19050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609600" y="5699125"/>
            <a:ext cx="3137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Assumed Underlying PDF</a:t>
            </a:r>
          </a:p>
        </p:txBody>
      </p:sp>
      <p:sp>
        <p:nvSpPr>
          <p:cNvPr id="60" name="Text Box 58"/>
          <p:cNvSpPr txBox="1">
            <a:spLocks noChangeArrowheads="1"/>
          </p:cNvSpPr>
          <p:nvPr/>
        </p:nvSpPr>
        <p:spPr bwMode="auto">
          <a:xfrm>
            <a:off x="5392738" y="569912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Real Data Samples</a:t>
            </a:r>
          </a:p>
        </p:txBody>
      </p:sp>
    </p:spTree>
    <p:extLst>
      <p:ext uri="{BB962C8B-B14F-4D97-AF65-F5344CB8AC3E}">
        <p14:creationId xmlns:p14="http://schemas.microsoft.com/office/powerpoint/2010/main" val="1565898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74" grpId="0" autoUpdateAnimBg="0"/>
      <p:bldP spid="38975" grpId="0" animBg="1"/>
      <p:bldP spid="38976" grpId="0" animBg="1"/>
      <p:bldP spid="389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/>
              <a:t>Kernel Density Estimation </a:t>
            </a: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401297"/>
              </p:ext>
            </p:extLst>
          </p:nvPr>
        </p:nvGraphicFramePr>
        <p:xfrm>
          <a:off x="1288044" y="1933576"/>
          <a:ext cx="2372080" cy="77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4" imgW="1320480" imgH="431640" progId="Equation.DSMT4">
                  <p:embed/>
                </p:oleObj>
              </mc:Choice>
              <mc:Fallback>
                <p:oleObj name="Equation" r:id="rId4" imgW="1320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044" y="1933576"/>
                        <a:ext cx="2372080" cy="776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3816350" y="1867240"/>
            <a:ext cx="489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 function of some finite number of data points</a:t>
            </a:r>
          </a:p>
          <a:p>
            <a:r>
              <a:rPr lang="en-US" altLang="en-US" i="1" dirty="0"/>
              <a:t>x</a:t>
            </a:r>
            <a:r>
              <a:rPr lang="en-US" altLang="en-US" i="1" baseline="-25000" dirty="0"/>
              <a:t>1</a:t>
            </a:r>
            <a:r>
              <a:rPr lang="en-US" altLang="en-US" dirty="0"/>
              <a:t>…</a:t>
            </a:r>
            <a:r>
              <a:rPr lang="en-US" altLang="en-US" i="1" dirty="0" err="1"/>
              <a:t>x</a:t>
            </a:r>
            <a:r>
              <a:rPr lang="en-US" altLang="en-US" i="1" baseline="-25000" dirty="0" err="1"/>
              <a:t>n</a:t>
            </a:r>
            <a:endParaRPr lang="en-US" altLang="en-US" i="1" baseline="-25000" dirty="0"/>
          </a:p>
        </p:txBody>
      </p:sp>
      <p:grpSp>
        <p:nvGrpSpPr>
          <p:cNvPr id="45066" name="Group 10"/>
          <p:cNvGrpSpPr>
            <a:grpSpLocks/>
          </p:cNvGrpSpPr>
          <p:nvPr/>
        </p:nvGrpSpPr>
        <p:grpSpPr bwMode="auto">
          <a:xfrm>
            <a:off x="6553200" y="2133600"/>
            <a:ext cx="1066800" cy="1357313"/>
            <a:chOff x="432" y="2256"/>
            <a:chExt cx="672" cy="855"/>
          </a:xfrm>
        </p:grpSpPr>
        <p:grpSp>
          <p:nvGrpSpPr>
            <p:cNvPr id="45067" name="Group 11"/>
            <p:cNvGrpSpPr>
              <a:grpSpLocks/>
            </p:cNvGrpSpPr>
            <p:nvPr/>
          </p:nvGrpSpPr>
          <p:grpSpPr bwMode="auto">
            <a:xfrm>
              <a:off x="432" y="2256"/>
              <a:ext cx="672" cy="672"/>
              <a:chOff x="432" y="2256"/>
              <a:chExt cx="672" cy="672"/>
            </a:xfrm>
          </p:grpSpPr>
          <p:sp>
            <p:nvSpPr>
              <p:cNvPr id="45068" name="Rectangle 12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5069" name="Picture 13" descr="Random Distributi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70" name="Text Box 14"/>
            <p:cNvSpPr txBox="1">
              <a:spLocks noChangeArrowheads="1"/>
            </p:cNvSpPr>
            <p:nvPr/>
          </p:nvSpPr>
          <p:spPr bwMode="auto">
            <a:xfrm>
              <a:off x="576" y="288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Data</a:t>
              </a:r>
            </a:p>
          </p:txBody>
        </p:sp>
      </p:grp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1295400" y="3429000"/>
            <a:ext cx="3308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 practice one uses the forms:</a:t>
            </a:r>
          </a:p>
        </p:txBody>
      </p:sp>
      <p:graphicFrame>
        <p:nvGraphicFramePr>
          <p:cNvPr id="4507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724671"/>
              </p:ext>
            </p:extLst>
          </p:nvPr>
        </p:nvGraphicFramePr>
        <p:xfrm>
          <a:off x="1335088" y="4038600"/>
          <a:ext cx="2132012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7" imgW="1091880" imgH="431640" progId="Equation.DSMT4">
                  <p:embed/>
                </p:oleObj>
              </mc:Choice>
              <mc:Fallback>
                <p:oleObj name="Equation" r:id="rId7" imgW="1091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038600"/>
                        <a:ext cx="2132012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3498850" y="4254500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or</a:t>
            </a:r>
          </a:p>
        </p:txBody>
      </p:sp>
      <p:graphicFrame>
        <p:nvGraphicFramePr>
          <p:cNvPr id="4507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133715"/>
              </p:ext>
            </p:extLst>
          </p:nvPr>
        </p:nvGraphicFramePr>
        <p:xfrm>
          <a:off x="3960813" y="4206875"/>
          <a:ext cx="18303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9" imgW="965160" imgH="279360" progId="Equation.DSMT4">
                  <p:embed/>
                </p:oleObj>
              </mc:Choice>
              <mc:Fallback>
                <p:oleObj name="Equation" r:id="rId9" imgW="965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813" y="4206875"/>
                        <a:ext cx="183038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457200" y="5715000"/>
            <a:ext cx="368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Same function on each dimension </a:t>
            </a:r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 flipV="1">
            <a:off x="1676400" y="4648200"/>
            <a:ext cx="1143000" cy="1143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25"/>
          <p:cNvSpPr>
            <a:spLocks noChangeShapeType="1"/>
          </p:cNvSpPr>
          <p:nvPr/>
        </p:nvSpPr>
        <p:spPr bwMode="auto">
          <a:xfrm flipH="1" flipV="1">
            <a:off x="5029200" y="4648200"/>
            <a:ext cx="228600" cy="1066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4679950" y="5715000"/>
            <a:ext cx="316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Function of vector length only</a:t>
            </a:r>
          </a:p>
        </p:txBody>
      </p:sp>
      <p:grpSp>
        <p:nvGrpSpPr>
          <p:cNvPr id="45084" name="Group 28"/>
          <p:cNvGrpSpPr>
            <a:grpSpLocks/>
          </p:cNvGrpSpPr>
          <p:nvPr/>
        </p:nvGrpSpPr>
        <p:grpSpPr bwMode="auto">
          <a:xfrm>
            <a:off x="6553200" y="2133600"/>
            <a:ext cx="533400" cy="533400"/>
            <a:chOff x="2936" y="1584"/>
            <a:chExt cx="336" cy="336"/>
          </a:xfrm>
        </p:grpSpPr>
        <p:sp>
          <p:nvSpPr>
            <p:cNvPr id="45085" name="Oval 29"/>
            <p:cNvSpPr>
              <a:spLocks noChangeArrowheads="1"/>
            </p:cNvSpPr>
            <p:nvPr/>
          </p:nvSpPr>
          <p:spPr bwMode="auto">
            <a:xfrm>
              <a:off x="3024" y="1680"/>
              <a:ext cx="144" cy="14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6" name="Line 30"/>
            <p:cNvSpPr>
              <a:spLocks noChangeShapeType="1"/>
            </p:cNvSpPr>
            <p:nvPr/>
          </p:nvSpPr>
          <p:spPr bwMode="auto">
            <a:xfrm>
              <a:off x="3096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7" name="Line 31"/>
            <p:cNvSpPr>
              <a:spLocks noChangeShapeType="1"/>
            </p:cNvSpPr>
            <p:nvPr/>
          </p:nvSpPr>
          <p:spPr bwMode="auto">
            <a:xfrm rot="-5400000">
              <a:off x="3104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645308" y="1338232"/>
            <a:ext cx="4383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2000" b="1" dirty="0" err="1">
                <a:solidFill>
                  <a:srgbClr val="C00000"/>
                </a:solidFill>
              </a:rPr>
              <a:t>Parzen</a:t>
            </a:r>
            <a:r>
              <a:rPr lang="en-US" altLang="he-IL" sz="2000" b="1" dirty="0">
                <a:solidFill>
                  <a:srgbClr val="C00000"/>
                </a:solidFill>
              </a:rPr>
              <a:t> Windows - Function Forms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029201" y="3795713"/>
            <a:ext cx="1592613" cy="477913"/>
            <a:chOff x="5029201" y="3795713"/>
            <a:chExt cx="1592613" cy="477913"/>
          </a:xfrm>
        </p:grpSpPr>
        <p:sp>
          <p:nvSpPr>
            <p:cNvPr id="3" name="TextBox 2"/>
            <p:cNvSpPr txBox="1"/>
            <p:nvPr/>
          </p:nvSpPr>
          <p:spPr>
            <a:xfrm>
              <a:off x="5640455" y="3795713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Profile</a:t>
              </a:r>
              <a:endParaRPr lang="en-US" sz="2000" b="1" dirty="0"/>
            </a:p>
          </p:txBody>
        </p:sp>
        <p:cxnSp>
          <p:nvCxnSpPr>
            <p:cNvPr id="5" name="Elbow Connector 4"/>
            <p:cNvCxnSpPr>
              <a:stCxn id="3" idx="1"/>
            </p:cNvCxnSpPr>
            <p:nvPr/>
          </p:nvCxnSpPr>
          <p:spPr>
            <a:xfrm rot="10800000" flipV="1">
              <a:off x="5029201" y="3995768"/>
              <a:ext cx="611255" cy="277858"/>
            </a:xfrm>
            <a:prstGeom prst="bentConnector3">
              <a:avLst>
                <a:gd name="adj1" fmla="val 10056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687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3.7037E-6 C 0.01789 0.00301 0.02935 0.00324 0.04862 0.00186 C 0.05226 0.00255 0.05643 0.00116 0.05973 0.00371 C 0.06268 0.00602 0.06528 0.01482 0.06528 0.01482 C 0.05851 0.02824 0.02101 0.01783 0.00695 0.01667 C -0.00034 0.01783 -0.01545 0.0176 -0.00694 0.03519 C -0.0052 0.03889 -0.00138 0.04005 0.00139 0.0426 C 0.00417 0.04491 0.00782 0.04422 0.01112 0.04445 C 0.02171 0.04537 0.03247 0.04561 0.04306 0.0463 C 0.05087 0.04769 0.05313 0.04746 0.05973 0.05 C 0.06251 0.05116 0.06806 0.05371 0.06806 0.05371 C 0.06893 0.05741 0.06997 0.06111 0.07084 0.06482 C 0.07171 0.06852 0.06528 0.06736 0.06251 0.06852 C 0.06112 0.06922 0.05834 0.07037 0.05834 0.07037 C 0.04202 0.06899 0.02605 0.0669 0.00973 0.06482 C 0.00608 0.06551 0.00174 0.06389 -0.00138 0.06667 C -0.00381 0.06899 -0.00416 0.07778 -0.00416 0.07778 C 0.00035 0.08704 0.00869 0.0882 0.01667 0.08889 C 0.04219 0.09098 0.04619 0.09074 0.06667 0.09074 " pathEditMode="relative" ptsTypes="ffffffffffffffffffA">
                                      <p:cBhvr>
                                        <p:cTn id="6" dur="5000" fill="hold"/>
                                        <p:tgtEl>
                                          <p:spTgt spid="45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5" grpId="0"/>
      <p:bldP spid="45077" grpId="0"/>
      <p:bldP spid="45079" grpId="0"/>
      <p:bldP spid="45080" grpId="0" animBg="1"/>
      <p:bldP spid="45081" grpId="0" animBg="1"/>
      <p:bldP spid="450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41" name="Picture 37" descr="Parabol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40" name="Picture 36" descr="Gaussi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181600"/>
            <a:ext cx="1981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 smtClean="0"/>
              <a:t>Various </a:t>
            </a:r>
            <a:r>
              <a:rPr lang="en-US" altLang="he-IL" dirty="0"/>
              <a:t>Kernels</a:t>
            </a:r>
          </a:p>
        </p:txBody>
      </p:sp>
      <p:grpSp>
        <p:nvGrpSpPr>
          <p:cNvPr id="47114" name="Group 10"/>
          <p:cNvGrpSpPr>
            <a:grpSpLocks/>
          </p:cNvGrpSpPr>
          <p:nvPr/>
        </p:nvGrpSpPr>
        <p:grpSpPr bwMode="auto">
          <a:xfrm>
            <a:off x="6629400" y="2286000"/>
            <a:ext cx="533400" cy="533400"/>
            <a:chOff x="2936" y="1584"/>
            <a:chExt cx="336" cy="336"/>
          </a:xfrm>
        </p:grpSpPr>
        <p:sp>
          <p:nvSpPr>
            <p:cNvPr id="47115" name="Oval 11"/>
            <p:cNvSpPr>
              <a:spLocks noChangeArrowheads="1"/>
            </p:cNvSpPr>
            <p:nvPr/>
          </p:nvSpPr>
          <p:spPr bwMode="auto">
            <a:xfrm>
              <a:off x="3024" y="1680"/>
              <a:ext cx="144" cy="14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6" name="Line 12"/>
            <p:cNvSpPr>
              <a:spLocks noChangeShapeType="1"/>
            </p:cNvSpPr>
            <p:nvPr/>
          </p:nvSpPr>
          <p:spPr bwMode="auto">
            <a:xfrm>
              <a:off x="3096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7" name="Line 13"/>
            <p:cNvSpPr>
              <a:spLocks noChangeShapeType="1"/>
            </p:cNvSpPr>
            <p:nvPr/>
          </p:nvSpPr>
          <p:spPr bwMode="auto">
            <a:xfrm rot="-5400000">
              <a:off x="3104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6" name="Rectangle 22"/>
          <p:cNvSpPr>
            <a:spLocks noChangeArrowheads="1"/>
          </p:cNvSpPr>
          <p:nvPr/>
        </p:nvSpPr>
        <p:spPr bwMode="auto">
          <a:xfrm>
            <a:off x="304800" y="3200400"/>
            <a:ext cx="2486025" cy="31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u="sng"/>
              <a:t>Examples:</a:t>
            </a:r>
          </a:p>
          <a:p>
            <a:endParaRPr lang="en-US" altLang="en-US" u="sng"/>
          </a:p>
          <a:p>
            <a:pPr>
              <a:buFontTx/>
              <a:buChar char="•"/>
            </a:pPr>
            <a:r>
              <a:rPr lang="en-US" altLang="en-US"/>
              <a:t> Epanechnikov Kernel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Uniform Kernel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Normal Kernel</a:t>
            </a:r>
          </a:p>
        </p:txBody>
      </p:sp>
      <p:graphicFrame>
        <p:nvGraphicFramePr>
          <p:cNvPr id="471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173255"/>
              </p:ext>
            </p:extLst>
          </p:nvPr>
        </p:nvGraphicFramePr>
        <p:xfrm>
          <a:off x="2743200" y="3479800"/>
          <a:ext cx="36576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6" imgW="2133360" imgH="583920" progId="Equation.DSMT4">
                  <p:embed/>
                </p:oleObj>
              </mc:Choice>
              <mc:Fallback>
                <p:oleObj name="Equation" r:id="rId6" imgW="213336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79800"/>
                        <a:ext cx="36576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453320"/>
              </p:ext>
            </p:extLst>
          </p:nvPr>
        </p:nvGraphicFramePr>
        <p:xfrm>
          <a:off x="2806700" y="4622800"/>
          <a:ext cx="2819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8" imgW="1650960" imgH="482400" progId="Equation.DSMT4">
                  <p:embed/>
                </p:oleObj>
              </mc:Choice>
              <mc:Fallback>
                <p:oleObj name="Equation" r:id="rId8" imgW="16509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4622800"/>
                        <a:ext cx="28194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5561"/>
              </p:ext>
            </p:extLst>
          </p:nvPr>
        </p:nvGraphicFramePr>
        <p:xfrm>
          <a:off x="2819400" y="5778500"/>
          <a:ext cx="25003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10" imgW="1638000" imgH="431640" progId="Equation.DSMT4">
                  <p:embed/>
                </p:oleObj>
              </mc:Choice>
              <mc:Fallback>
                <p:oleObj name="Equation" r:id="rId10" imgW="1638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78500"/>
                        <a:ext cx="2500313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37" name="Picture 33" descr="Unifor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9600"/>
            <a:ext cx="1447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109" name="Group 5"/>
          <p:cNvGrpSpPr>
            <a:grpSpLocks/>
          </p:cNvGrpSpPr>
          <p:nvPr/>
        </p:nvGrpSpPr>
        <p:grpSpPr bwMode="auto">
          <a:xfrm>
            <a:off x="6553200" y="2133600"/>
            <a:ext cx="1066800" cy="1357313"/>
            <a:chOff x="432" y="2256"/>
            <a:chExt cx="672" cy="855"/>
          </a:xfrm>
        </p:grpSpPr>
        <p:grpSp>
          <p:nvGrpSpPr>
            <p:cNvPr id="47110" name="Group 6"/>
            <p:cNvGrpSpPr>
              <a:grpSpLocks/>
            </p:cNvGrpSpPr>
            <p:nvPr/>
          </p:nvGrpSpPr>
          <p:grpSpPr bwMode="auto">
            <a:xfrm>
              <a:off x="432" y="2256"/>
              <a:ext cx="672" cy="672"/>
              <a:chOff x="432" y="2256"/>
              <a:chExt cx="672" cy="672"/>
            </a:xfrm>
          </p:grpSpPr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7112" name="Picture 8" descr="Random Distribution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7113" name="Text Box 9"/>
            <p:cNvSpPr txBox="1">
              <a:spLocks noChangeArrowheads="1"/>
            </p:cNvSpPr>
            <p:nvPr/>
          </p:nvSpPr>
          <p:spPr bwMode="auto">
            <a:xfrm>
              <a:off x="576" y="288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Data</a:t>
              </a:r>
            </a:p>
          </p:txBody>
        </p:sp>
      </p:grpSp>
      <p:grpSp>
        <p:nvGrpSpPr>
          <p:cNvPr id="47142" name="Group 38"/>
          <p:cNvGrpSpPr>
            <a:grpSpLocks/>
          </p:cNvGrpSpPr>
          <p:nvPr/>
        </p:nvGrpSpPr>
        <p:grpSpPr bwMode="auto">
          <a:xfrm>
            <a:off x="7162800" y="2754313"/>
            <a:ext cx="533400" cy="533400"/>
            <a:chOff x="2936" y="1584"/>
            <a:chExt cx="336" cy="336"/>
          </a:xfrm>
        </p:grpSpPr>
        <p:sp>
          <p:nvSpPr>
            <p:cNvPr id="47143" name="Oval 39"/>
            <p:cNvSpPr>
              <a:spLocks noChangeArrowheads="1"/>
            </p:cNvSpPr>
            <p:nvPr/>
          </p:nvSpPr>
          <p:spPr bwMode="auto">
            <a:xfrm>
              <a:off x="3024" y="1680"/>
              <a:ext cx="144" cy="14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4" name="Line 40"/>
            <p:cNvSpPr>
              <a:spLocks noChangeShapeType="1"/>
            </p:cNvSpPr>
            <p:nvPr/>
          </p:nvSpPr>
          <p:spPr bwMode="auto">
            <a:xfrm>
              <a:off x="3096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5" name="Line 41"/>
            <p:cNvSpPr>
              <a:spLocks noChangeShapeType="1"/>
            </p:cNvSpPr>
            <p:nvPr/>
          </p:nvSpPr>
          <p:spPr bwMode="auto">
            <a:xfrm rot="-5400000">
              <a:off x="3104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535530"/>
              </p:ext>
            </p:extLst>
          </p:nvPr>
        </p:nvGraphicFramePr>
        <p:xfrm>
          <a:off x="1288044" y="1933576"/>
          <a:ext cx="2372080" cy="77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14" imgW="1320480" imgH="431640" progId="Equation.DSMT4">
                  <p:embed/>
                </p:oleObj>
              </mc:Choice>
              <mc:Fallback>
                <p:oleObj name="Equation" r:id="rId14" imgW="1320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044" y="1933576"/>
                        <a:ext cx="2372080" cy="776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816350" y="1867240"/>
            <a:ext cx="489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 function of some finite number of data points</a:t>
            </a:r>
          </a:p>
          <a:p>
            <a:r>
              <a:rPr lang="en-US" altLang="en-US" i="1" dirty="0"/>
              <a:t>x</a:t>
            </a:r>
            <a:r>
              <a:rPr lang="en-US" altLang="en-US" i="1" baseline="-25000" dirty="0"/>
              <a:t>1</a:t>
            </a:r>
            <a:r>
              <a:rPr lang="en-US" altLang="en-US" dirty="0"/>
              <a:t>…</a:t>
            </a:r>
            <a:r>
              <a:rPr lang="en-US" altLang="en-US" i="1" dirty="0" err="1"/>
              <a:t>x</a:t>
            </a:r>
            <a:r>
              <a:rPr lang="en-US" altLang="en-US" i="1" baseline="-25000" dirty="0" err="1"/>
              <a:t>n</a:t>
            </a:r>
            <a:endParaRPr lang="en-US" alt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2108876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  <a:ln/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dirty="0" smtClean="0"/>
              <a:t>Kernel Density Estimation </a:t>
            </a:r>
            <a:endParaRPr lang="en-US" altLang="he-IL" dirty="0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 rot="5400000">
            <a:off x="3229377" y="435770"/>
            <a:ext cx="457200" cy="1981200"/>
          </a:xfrm>
          <a:prstGeom prst="leftBrace">
            <a:avLst>
              <a:gd name="adj1" fmla="val 7256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19765" y="1400970"/>
            <a:ext cx="1852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1" i="1" dirty="0">
                <a:solidFill>
                  <a:srgbClr val="FF0000"/>
                </a:solidFill>
              </a:rPr>
              <a:t>Gradient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89989"/>
              </p:ext>
            </p:extLst>
          </p:nvPr>
        </p:nvGraphicFramePr>
        <p:xfrm>
          <a:off x="1290246" y="2183608"/>
          <a:ext cx="2459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3" imgW="1549080" imgH="431640" progId="Equation.DSMT4">
                  <p:embed/>
                </p:oleObj>
              </mc:Choice>
              <mc:Fallback>
                <p:oleObj name="Equation" r:id="rId3" imgW="1549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246" y="2183608"/>
                        <a:ext cx="24590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474771" y="2183608"/>
            <a:ext cx="3143250" cy="67945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Give up estimating the PDF !</a:t>
            </a:r>
          </a:p>
          <a:p>
            <a:r>
              <a:rPr lang="en-US" altLang="en-US"/>
              <a:t>Estimate </a:t>
            </a:r>
            <a:r>
              <a:rPr lang="en-US" altLang="en-US" b="1" u="sng"/>
              <a:t>ONLY</a:t>
            </a:r>
            <a:r>
              <a:rPr lang="en-US" altLang="en-US" b="1"/>
              <a:t> </a:t>
            </a:r>
            <a:r>
              <a:rPr lang="en-US" altLang="en-US"/>
              <a:t>the gradient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764430"/>
              </p:ext>
            </p:extLst>
          </p:nvPr>
        </p:nvGraphicFramePr>
        <p:xfrm>
          <a:off x="1290246" y="2385220"/>
          <a:ext cx="2365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Equation" r:id="rId5" imgW="152280" imgH="177480" progId="Equation.DSMT4">
                  <p:embed/>
                </p:oleObj>
              </mc:Choice>
              <mc:Fallback>
                <p:oleObj name="Equation" r:id="rId5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246" y="2385220"/>
                        <a:ext cx="236538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77858"/>
              </p:ext>
            </p:extLst>
          </p:nvPr>
        </p:nvGraphicFramePr>
        <p:xfrm>
          <a:off x="2663434" y="2385220"/>
          <a:ext cx="236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434" y="2385220"/>
                        <a:ext cx="236537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828185"/>
              </p:ext>
            </p:extLst>
          </p:nvPr>
        </p:nvGraphicFramePr>
        <p:xfrm>
          <a:off x="3436547" y="3656147"/>
          <a:ext cx="288766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Equation" r:id="rId8" imgW="1523880" imgH="533160" progId="Equation.DSMT4">
                  <p:embed/>
                </p:oleObj>
              </mc:Choice>
              <mc:Fallback>
                <p:oleObj name="Equation" r:id="rId8" imgW="15238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547" y="3656147"/>
                        <a:ext cx="2887662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455347" y="3807822"/>
            <a:ext cx="17075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Using the</a:t>
            </a:r>
          </a:p>
          <a:p>
            <a:r>
              <a:rPr lang="en-US" altLang="en-US" sz="2000" b="1" dirty="0"/>
              <a:t>Kernel form: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857484" y="4734059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FF"/>
                </a:solidFill>
              </a:rPr>
              <a:t>Size of window</a:t>
            </a:r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5527284" y="4505459"/>
            <a:ext cx="406400" cy="457200"/>
          </a:xfrm>
          <a:custGeom>
            <a:avLst/>
            <a:gdLst>
              <a:gd name="T0" fmla="*/ 208 w 208"/>
              <a:gd name="T1" fmla="*/ 240 h 240"/>
              <a:gd name="T2" fmla="*/ 112 w 208"/>
              <a:gd name="T3" fmla="*/ 192 h 240"/>
              <a:gd name="T4" fmla="*/ 16 w 208"/>
              <a:gd name="T5" fmla="*/ 96 h 240"/>
              <a:gd name="T6" fmla="*/ 16 w 208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" h="240">
                <a:moveTo>
                  <a:pt x="208" y="240"/>
                </a:moveTo>
                <a:cubicBezTo>
                  <a:pt x="176" y="228"/>
                  <a:pt x="144" y="216"/>
                  <a:pt x="112" y="192"/>
                </a:cubicBezTo>
                <a:cubicBezTo>
                  <a:pt x="80" y="168"/>
                  <a:pt x="32" y="128"/>
                  <a:pt x="16" y="96"/>
                </a:cubicBezTo>
                <a:cubicBezTo>
                  <a:pt x="0" y="64"/>
                  <a:pt x="8" y="32"/>
                  <a:pt x="16" y="0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51090" y="5307858"/>
                <a:ext cx="461209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90" y="5307858"/>
                <a:ext cx="4612096" cy="100822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6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2" grpId="1"/>
      <p:bldP spid="13" grpId="0"/>
      <p:bldP spid="14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Kernel Density </a:t>
            </a:r>
            <a:r>
              <a:rPr lang="en-US" altLang="he-IL" dirty="0" smtClean="0"/>
              <a:t>Gradient Estimation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11699" y="1690689"/>
                <a:ext cx="384451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𝑐𝑘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99" y="1690689"/>
                <a:ext cx="3844514" cy="8402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868169" y="2849700"/>
                <a:ext cx="487255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.2.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69" y="2849700"/>
                <a:ext cx="4872552" cy="8402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944600" y="4055276"/>
                <a:ext cx="471969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00" y="4055276"/>
                <a:ext cx="4719690" cy="8402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29639" y="5260853"/>
                <a:ext cx="21035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/>
                  <a:t>Let,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9" y="5260853"/>
                <a:ext cx="210358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7225" t="-24000" r="-4624"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101470" y="5681000"/>
                <a:ext cx="440595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470" y="5681000"/>
                <a:ext cx="4405950" cy="84029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2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Kernel Density </a:t>
            </a:r>
            <a:r>
              <a:rPr lang="en-US" altLang="he-IL" dirty="0" smtClean="0"/>
              <a:t>Gradient Estimation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9025" y="1690689"/>
                <a:ext cx="440595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25" y="1690689"/>
                <a:ext cx="4405950" cy="8402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13581" y="2898082"/>
                <a:ext cx="671959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81" y="2898082"/>
                <a:ext cx="6719596" cy="8402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213581" y="4387328"/>
                <a:ext cx="6892208" cy="1168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81" y="4387328"/>
                <a:ext cx="6892208" cy="11683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5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420575" y="1419666"/>
                <a:ext cx="8302850" cy="1402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75" y="1419666"/>
                <a:ext cx="8302850" cy="14021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2038036" y="1343026"/>
            <a:ext cx="2991164" cy="1539874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974725" y="3313113"/>
            <a:ext cx="215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Yet another Kernel </a:t>
            </a:r>
          </a:p>
          <a:p>
            <a:r>
              <a:rPr lang="en-US" altLang="en-US" dirty="0"/>
              <a:t>density estimation !</a:t>
            </a:r>
          </a:p>
        </p:txBody>
      </p:sp>
      <p:sp>
        <p:nvSpPr>
          <p:cNvPr id="57355" name="AutoShape 11"/>
          <p:cNvSpPr>
            <a:spLocks noChangeArrowheads="1"/>
          </p:cNvSpPr>
          <p:nvPr/>
        </p:nvSpPr>
        <p:spPr bwMode="auto">
          <a:xfrm>
            <a:off x="4952999" y="1381919"/>
            <a:ext cx="3770425" cy="144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13"/>
          <p:cNvSpPr>
            <a:spLocks noChangeShapeType="1"/>
          </p:cNvSpPr>
          <p:nvPr/>
        </p:nvSpPr>
        <p:spPr bwMode="auto">
          <a:xfrm>
            <a:off x="5757862" y="974724"/>
            <a:ext cx="871538" cy="6254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AutoShape 14"/>
          <p:cNvSpPr>
            <a:spLocks noChangeArrowheads="1"/>
          </p:cNvSpPr>
          <p:nvPr/>
        </p:nvSpPr>
        <p:spPr bwMode="auto">
          <a:xfrm>
            <a:off x="3495541" y="657225"/>
            <a:ext cx="2295659" cy="685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Oval 15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Oval 16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Oval 17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Oval 18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Oval 19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Oval 20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5" name="Oval 21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6" name="Oval 22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7" name="Oval 23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8" name="Oval 24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9" name="Oval 25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0" name="Oval 26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1" name="Oval 27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2" name="Oval 28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3" name="Oval 29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4" name="Oval 30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5" name="Oval 31"/>
          <p:cNvSpPr>
            <a:spLocks noChangeArrowheads="1"/>
          </p:cNvSpPr>
          <p:nvPr/>
        </p:nvSpPr>
        <p:spPr bwMode="auto">
          <a:xfrm>
            <a:off x="746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6" name="Oval 32"/>
          <p:cNvSpPr>
            <a:spLocks noChangeArrowheads="1"/>
          </p:cNvSpPr>
          <p:nvPr/>
        </p:nvSpPr>
        <p:spPr bwMode="auto">
          <a:xfrm>
            <a:off x="617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7" name="Oval 33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Oval 34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9" name="Oval 35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0" name="Oval 36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1" name="Oval 37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2" name="Oval 38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83" name="Group 39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57384" name="Oval 40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7385" name="Group 41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57386" name="Oval 42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87" name="Line 43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8" name="Line 44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7389" name="Group 45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57390" name="Oval 4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91" name="Line 4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2" name="Line 4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93" name="Oval 49"/>
          <p:cNvSpPr>
            <a:spLocks noChangeArrowheads="1"/>
          </p:cNvSpPr>
          <p:nvPr/>
        </p:nvSpPr>
        <p:spPr bwMode="auto">
          <a:xfrm>
            <a:off x="8217883" y="1968323"/>
            <a:ext cx="304800" cy="304800"/>
          </a:xfrm>
          <a:prstGeom prst="ellipse">
            <a:avLst/>
          </a:prstGeom>
          <a:noFill/>
          <a:ln w="38100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4" name="Line 50"/>
          <p:cNvSpPr>
            <a:spLocks noChangeShapeType="1"/>
          </p:cNvSpPr>
          <p:nvPr/>
        </p:nvSpPr>
        <p:spPr bwMode="auto">
          <a:xfrm flipH="1">
            <a:off x="6476999" y="2295526"/>
            <a:ext cx="1856895" cy="2505074"/>
          </a:xfrm>
          <a:prstGeom prst="line">
            <a:avLst/>
          </a:prstGeom>
          <a:noFill/>
          <a:ln w="38100">
            <a:solidFill>
              <a:srgbClr val="33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95" name="AutoShape 51"/>
          <p:cNvSpPr>
            <a:spLocks noChangeArrowheads="1"/>
          </p:cNvSpPr>
          <p:nvPr/>
        </p:nvSpPr>
        <p:spPr bwMode="auto">
          <a:xfrm>
            <a:off x="4992575" y="1420019"/>
            <a:ext cx="2951587" cy="1371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6" name="Line 52"/>
          <p:cNvSpPr>
            <a:spLocks noChangeShapeType="1"/>
          </p:cNvSpPr>
          <p:nvPr/>
        </p:nvSpPr>
        <p:spPr bwMode="auto">
          <a:xfrm>
            <a:off x="6494943" y="2791619"/>
            <a:ext cx="515457" cy="223758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97" name="AutoShape 53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32" name="Text Box 88"/>
          <p:cNvSpPr txBox="1">
            <a:spLocks noChangeArrowheads="1"/>
          </p:cNvSpPr>
          <p:nvPr/>
        </p:nvSpPr>
        <p:spPr bwMode="auto">
          <a:xfrm>
            <a:off x="228600" y="4114800"/>
            <a:ext cx="3997325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u="sng"/>
              <a:t>Simple Mean Shift procedure</a:t>
            </a:r>
            <a:r>
              <a:rPr lang="en-US" altLang="en-US"/>
              <a:t>:</a:t>
            </a:r>
          </a:p>
          <a:p>
            <a:pPr>
              <a:buFontTx/>
              <a:buChar char="•"/>
            </a:pPr>
            <a:r>
              <a:rPr lang="en-US" altLang="en-US"/>
              <a:t> Compute mean shift vector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endParaRPr lang="he-IL" altLang="en-US"/>
          </a:p>
          <a:p>
            <a:pPr>
              <a:buFontTx/>
              <a:buChar char="•"/>
            </a:pPr>
            <a:r>
              <a:rPr lang="en-US" altLang="en-US"/>
              <a:t>Translate the Kernel window by </a:t>
            </a:r>
            <a:r>
              <a:rPr lang="en-US" altLang="en-US" b="1"/>
              <a:t>m(x)</a:t>
            </a:r>
            <a:endParaRPr lang="en-US" altLang="en-US"/>
          </a:p>
        </p:txBody>
      </p:sp>
      <p:graphicFrame>
        <p:nvGraphicFramePr>
          <p:cNvPr id="57434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553259"/>
              </p:ext>
            </p:extLst>
          </p:nvPr>
        </p:nvGraphicFramePr>
        <p:xfrm>
          <a:off x="1236663" y="4792663"/>
          <a:ext cx="2557462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5" imgW="1917360" imgH="1091880" progId="Equation.DSMT4">
                  <p:embed/>
                </p:oleObj>
              </mc:Choice>
              <mc:Fallback>
                <p:oleObj name="Equation" r:id="rId5" imgW="191736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4792663"/>
                        <a:ext cx="2557462" cy="145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4" name="Line 10"/>
          <p:cNvSpPr>
            <a:spLocks noChangeShapeType="1"/>
          </p:cNvSpPr>
          <p:nvPr/>
        </p:nvSpPr>
        <p:spPr bwMode="auto">
          <a:xfrm flipV="1">
            <a:off x="2057400" y="2922588"/>
            <a:ext cx="1603375" cy="43021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63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7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7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3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7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7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7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7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5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352" grpId="0" animBg="1"/>
      <p:bldP spid="57352" grpId="1" animBg="1"/>
      <p:bldP spid="57353" grpId="0"/>
      <p:bldP spid="57353" grpId="1"/>
      <p:bldP spid="57355" grpId="0" animBg="1"/>
      <p:bldP spid="57355" grpId="1" animBg="1"/>
      <p:bldP spid="57357" grpId="0" animBg="1"/>
      <p:bldP spid="57357" grpId="1" animBg="1"/>
      <p:bldP spid="57358" grpId="0" animBg="1"/>
      <p:bldP spid="57358" grpId="1" animBg="1"/>
      <p:bldP spid="57359" grpId="0" animBg="1"/>
      <p:bldP spid="57360" grpId="0" animBg="1"/>
      <p:bldP spid="57361" grpId="0" animBg="1"/>
      <p:bldP spid="57362" grpId="0" animBg="1"/>
      <p:bldP spid="57363" grpId="0" animBg="1"/>
      <p:bldP spid="57364" grpId="0" animBg="1"/>
      <p:bldP spid="57365" grpId="0" animBg="1"/>
      <p:bldP spid="57366" grpId="0" animBg="1"/>
      <p:bldP spid="57367" grpId="0" animBg="1"/>
      <p:bldP spid="57368" grpId="0" animBg="1"/>
      <p:bldP spid="57369" grpId="0" animBg="1"/>
      <p:bldP spid="57370" grpId="0" animBg="1"/>
      <p:bldP spid="57371" grpId="0" animBg="1"/>
      <p:bldP spid="57372" grpId="0" animBg="1"/>
      <p:bldP spid="57373" grpId="0" animBg="1"/>
      <p:bldP spid="57374" grpId="0" animBg="1"/>
      <p:bldP spid="57375" grpId="0" animBg="1"/>
      <p:bldP spid="57376" grpId="0" animBg="1"/>
      <p:bldP spid="57377" grpId="0" animBg="1"/>
      <p:bldP spid="57378" grpId="0" animBg="1"/>
      <p:bldP spid="57379" grpId="0" animBg="1"/>
      <p:bldP spid="57380" grpId="0" animBg="1"/>
      <p:bldP spid="57381" grpId="0" animBg="1"/>
      <p:bldP spid="57382" grpId="0" animBg="1"/>
      <p:bldP spid="57393" grpId="0" animBg="1"/>
      <p:bldP spid="57394" grpId="0" animBg="1"/>
      <p:bldP spid="57395" grpId="0" animBg="1"/>
      <p:bldP spid="57396" grpId="0" animBg="1"/>
      <p:bldP spid="57397" grpId="0" animBg="1"/>
      <p:bldP spid="57432" grpId="0" build="p"/>
      <p:bldP spid="57354" grpId="0" animBg="1"/>
      <p:bldP spid="5735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Procedure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28650" y="1690689"/>
                <a:ext cx="3503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At density maxima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3503844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1739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8650" y="2432053"/>
                <a:ext cx="7400167" cy="1168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32053"/>
                <a:ext cx="7400167" cy="11683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51"/>
          <p:cNvSpPr>
            <a:spLocks noChangeArrowheads="1"/>
          </p:cNvSpPr>
          <p:nvPr/>
        </p:nvSpPr>
        <p:spPr bwMode="auto">
          <a:xfrm>
            <a:off x="4438918" y="2330451"/>
            <a:ext cx="3082344" cy="1371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20497" y="3972482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mean shift vector — must be 0 at optimum</a:t>
            </a:r>
          </a:p>
        </p:txBody>
      </p:sp>
    </p:spTree>
    <p:extLst>
      <p:ext uri="{BB962C8B-B14F-4D97-AF65-F5344CB8AC3E}">
        <p14:creationId xmlns:p14="http://schemas.microsoft.com/office/powerpoint/2010/main" val="270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5" name="Text Box 19"/>
          <p:cNvSpPr txBox="1">
            <a:spLocks noChangeArrowheads="1"/>
          </p:cNvSpPr>
          <p:nvPr/>
        </p:nvSpPr>
        <p:spPr bwMode="auto">
          <a:xfrm>
            <a:off x="715962" y="2189408"/>
            <a:ext cx="779938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sz="2000" dirty="0"/>
              <a:t> Automatic convergence speed – the mean </a:t>
            </a:r>
            <a:r>
              <a:rPr lang="en-US" altLang="en-US" sz="2000" dirty="0" smtClean="0"/>
              <a:t>shift</a:t>
            </a:r>
            <a:br>
              <a:rPr lang="en-US" altLang="en-US" sz="2000" dirty="0" smtClean="0"/>
            </a:br>
            <a:r>
              <a:rPr lang="en-US" altLang="en-US" sz="2000" dirty="0" smtClean="0"/>
              <a:t>  </a:t>
            </a:r>
            <a:r>
              <a:rPr lang="en-US" altLang="en-US" sz="2000" dirty="0"/>
              <a:t>vector size depends on the gradient itself.</a:t>
            </a:r>
            <a:br>
              <a:rPr lang="en-US" altLang="en-US" sz="2000" dirty="0"/>
            </a:br>
            <a:endParaRPr lang="en-US" altLang="en-US" sz="2000" dirty="0"/>
          </a:p>
          <a:p>
            <a:pPr>
              <a:buFontTx/>
              <a:buChar char="•"/>
            </a:pPr>
            <a:r>
              <a:rPr lang="en-US" altLang="en-US" sz="2000" dirty="0"/>
              <a:t> Near maxima, the steps are small and refined</a:t>
            </a:r>
          </a:p>
          <a:p>
            <a:pPr>
              <a:buFontTx/>
              <a:buChar char="•"/>
            </a:pPr>
            <a:endParaRPr lang="en-US" altLang="en-US" sz="2000" dirty="0"/>
          </a:p>
          <a:p>
            <a:pPr>
              <a:buFontTx/>
              <a:buChar char="•"/>
            </a:pPr>
            <a:r>
              <a:rPr lang="en-US" altLang="en-US" sz="2000" dirty="0"/>
              <a:t> Convergence is guaranteed for infinitesimal  </a:t>
            </a:r>
            <a:br>
              <a:rPr lang="en-US" altLang="en-US" sz="2000" dirty="0"/>
            </a:br>
            <a:r>
              <a:rPr lang="en-US" altLang="en-US" sz="2000" dirty="0"/>
              <a:t>  steps only </a:t>
            </a:r>
            <a:r>
              <a:rPr lang="en-US" altLang="en-US" sz="2000" dirty="0">
                <a:sym typeface="Wingdings" panose="05000000000000000000" pitchFamily="2" charset="2"/>
              </a:rPr>
              <a:t> infinitely convergent, </a:t>
            </a:r>
            <a:br>
              <a:rPr lang="en-US" altLang="en-US" sz="2000" dirty="0">
                <a:sym typeface="Wingdings" panose="05000000000000000000" pitchFamily="2" charset="2"/>
              </a:rPr>
            </a:br>
            <a:r>
              <a:rPr lang="en-US" altLang="en-US" sz="2000" dirty="0">
                <a:sym typeface="Wingdings" panose="05000000000000000000" pitchFamily="2" charset="2"/>
              </a:rPr>
              <a:t>  (therefore set a lower bound)</a:t>
            </a:r>
            <a:endParaRPr lang="en-US" altLang="en-US" sz="2000" dirty="0"/>
          </a:p>
          <a:p>
            <a:pPr>
              <a:buFontTx/>
              <a:buChar char="•"/>
            </a:pPr>
            <a:endParaRPr lang="en-US" altLang="en-US" sz="2000" dirty="0"/>
          </a:p>
          <a:p>
            <a:pPr>
              <a:buFontTx/>
              <a:buChar char="•"/>
            </a:pPr>
            <a:r>
              <a:rPr lang="en-US" altLang="en-US" sz="2000" dirty="0"/>
              <a:t> For Uniform Kernel (      ), convergence is achieved in</a:t>
            </a:r>
            <a:br>
              <a:rPr lang="en-US" altLang="en-US" sz="2000" dirty="0"/>
            </a:br>
            <a:r>
              <a:rPr lang="en-US" altLang="en-US" sz="2000" dirty="0"/>
              <a:t>  a </a:t>
            </a:r>
            <a:r>
              <a:rPr lang="en-US" altLang="en-US" sz="2000" dirty="0">
                <a:sym typeface="Wingdings" panose="05000000000000000000" pitchFamily="2" charset="2"/>
              </a:rPr>
              <a:t>finite number of steps</a:t>
            </a:r>
          </a:p>
          <a:p>
            <a:pPr>
              <a:buFontTx/>
              <a:buChar char="•"/>
            </a:pPr>
            <a:endParaRPr lang="en-US" altLang="en-US" sz="2000" dirty="0">
              <a:sym typeface="Wingdings" panose="05000000000000000000" pitchFamily="2" charset="2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ym typeface="Wingdings" panose="05000000000000000000" pitchFamily="2" charset="2"/>
              </a:rPr>
              <a:t> Normal Kernel (      ) exhibits a smooth trajectory, but </a:t>
            </a:r>
            <a:br>
              <a:rPr lang="en-US" altLang="en-US" sz="2000" dirty="0">
                <a:sym typeface="Wingdings" panose="05000000000000000000" pitchFamily="2" charset="2"/>
              </a:rPr>
            </a:br>
            <a:r>
              <a:rPr lang="en-US" altLang="en-US" sz="2000" dirty="0">
                <a:sym typeface="Wingdings" panose="05000000000000000000" pitchFamily="2" charset="2"/>
              </a:rPr>
              <a:t>  is slower than Uniform Kernel (      ).</a:t>
            </a:r>
            <a:endParaRPr lang="en-US" altLang="en-US" sz="2000" dirty="0"/>
          </a:p>
        </p:txBody>
      </p:sp>
      <p:pic>
        <p:nvPicPr>
          <p:cNvPr id="65566" name="Picture 30" descr="Gauss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876925"/>
            <a:ext cx="4572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5" name="Picture 29" descr="Uni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8123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538" name="Group 2"/>
          <p:cNvGrpSpPr>
            <a:grpSpLocks/>
          </p:cNvGrpSpPr>
          <p:nvPr/>
        </p:nvGrpSpPr>
        <p:grpSpPr bwMode="auto">
          <a:xfrm>
            <a:off x="914400" y="1600200"/>
            <a:ext cx="7315200" cy="152400"/>
            <a:chOff x="576" y="1008"/>
            <a:chExt cx="4608" cy="96"/>
          </a:xfrm>
        </p:grpSpPr>
        <p:sp>
          <p:nvSpPr>
            <p:cNvPr id="65539" name="Oval 3"/>
            <p:cNvSpPr>
              <a:spLocks noChangeArrowheads="1"/>
            </p:cNvSpPr>
            <p:nvPr/>
          </p:nvSpPr>
          <p:spPr bwMode="auto">
            <a:xfrm>
              <a:off x="576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0" name="Oval 4"/>
            <p:cNvSpPr>
              <a:spLocks noChangeArrowheads="1"/>
            </p:cNvSpPr>
            <p:nvPr/>
          </p:nvSpPr>
          <p:spPr bwMode="auto">
            <a:xfrm>
              <a:off x="1008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1" name="Oval 5"/>
            <p:cNvSpPr>
              <a:spLocks noChangeArrowheads="1"/>
            </p:cNvSpPr>
            <p:nvPr/>
          </p:nvSpPr>
          <p:spPr bwMode="auto">
            <a:xfrm>
              <a:off x="1440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2" name="Oval 6"/>
            <p:cNvSpPr>
              <a:spLocks noChangeArrowheads="1"/>
            </p:cNvSpPr>
            <p:nvPr/>
          </p:nvSpPr>
          <p:spPr bwMode="auto">
            <a:xfrm>
              <a:off x="1831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3" name="Oval 7"/>
            <p:cNvSpPr>
              <a:spLocks noChangeArrowheads="1"/>
            </p:cNvSpPr>
            <p:nvPr/>
          </p:nvSpPr>
          <p:spPr bwMode="auto">
            <a:xfrm>
              <a:off x="2208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4" name="Oval 8"/>
            <p:cNvSpPr>
              <a:spLocks noChangeArrowheads="1"/>
            </p:cNvSpPr>
            <p:nvPr/>
          </p:nvSpPr>
          <p:spPr bwMode="auto">
            <a:xfrm>
              <a:off x="2544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5" name="Oval 9"/>
            <p:cNvSpPr>
              <a:spLocks noChangeArrowheads="1"/>
            </p:cNvSpPr>
            <p:nvPr/>
          </p:nvSpPr>
          <p:spPr bwMode="auto">
            <a:xfrm>
              <a:off x="2832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6" name="Oval 10"/>
            <p:cNvSpPr>
              <a:spLocks noChangeArrowheads="1"/>
            </p:cNvSpPr>
            <p:nvPr/>
          </p:nvSpPr>
          <p:spPr bwMode="auto">
            <a:xfrm>
              <a:off x="3072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7" name="Oval 11"/>
            <p:cNvSpPr>
              <a:spLocks noChangeArrowheads="1"/>
            </p:cNvSpPr>
            <p:nvPr/>
          </p:nvSpPr>
          <p:spPr bwMode="auto">
            <a:xfrm>
              <a:off x="3264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8" name="Oval 12"/>
            <p:cNvSpPr>
              <a:spLocks noChangeArrowheads="1"/>
            </p:cNvSpPr>
            <p:nvPr/>
          </p:nvSpPr>
          <p:spPr bwMode="auto">
            <a:xfrm>
              <a:off x="3401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9" name="Oval 13"/>
            <p:cNvSpPr>
              <a:spLocks noChangeArrowheads="1"/>
            </p:cNvSpPr>
            <p:nvPr/>
          </p:nvSpPr>
          <p:spPr bwMode="auto">
            <a:xfrm>
              <a:off x="3539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0" name="Oval 14"/>
            <p:cNvSpPr>
              <a:spLocks noChangeArrowheads="1"/>
            </p:cNvSpPr>
            <p:nvPr/>
          </p:nvSpPr>
          <p:spPr bwMode="auto">
            <a:xfrm>
              <a:off x="3735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Oval 15"/>
            <p:cNvSpPr>
              <a:spLocks noChangeArrowheads="1"/>
            </p:cNvSpPr>
            <p:nvPr/>
          </p:nvSpPr>
          <p:spPr bwMode="auto">
            <a:xfrm>
              <a:off x="3988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2" name="Oval 16"/>
            <p:cNvSpPr>
              <a:spLocks noChangeArrowheads="1"/>
            </p:cNvSpPr>
            <p:nvPr/>
          </p:nvSpPr>
          <p:spPr bwMode="auto">
            <a:xfrm>
              <a:off x="4270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3" name="Oval 17"/>
            <p:cNvSpPr>
              <a:spLocks noChangeArrowheads="1"/>
            </p:cNvSpPr>
            <p:nvPr/>
          </p:nvSpPr>
          <p:spPr bwMode="auto">
            <a:xfrm>
              <a:off x="4615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4" name="Oval 18"/>
            <p:cNvSpPr>
              <a:spLocks noChangeArrowheads="1"/>
            </p:cNvSpPr>
            <p:nvPr/>
          </p:nvSpPr>
          <p:spPr bwMode="auto">
            <a:xfrm>
              <a:off x="5088" y="1008"/>
              <a:ext cx="96" cy="96"/>
            </a:xfrm>
            <a:prstGeom prst="ellipse">
              <a:avLst/>
            </a:prstGeom>
            <a:gradFill rotWithShape="1">
              <a:gsLst>
                <a:gs pos="0">
                  <a:srgbClr val="CC3300"/>
                </a:gs>
                <a:gs pos="100000">
                  <a:srgbClr val="CC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56" name="AutoShape 20"/>
          <p:cNvSpPr>
            <a:spLocks/>
          </p:cNvSpPr>
          <p:nvPr/>
        </p:nvSpPr>
        <p:spPr bwMode="auto">
          <a:xfrm>
            <a:off x="6778625" y="2251319"/>
            <a:ext cx="152400" cy="1238856"/>
          </a:xfrm>
          <a:prstGeom prst="rightBrace">
            <a:avLst>
              <a:gd name="adj1" fmla="val 62500"/>
              <a:gd name="adj2" fmla="val 50000"/>
            </a:avLst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7" name="Text Box 21"/>
          <p:cNvSpPr txBox="1">
            <a:spLocks noChangeArrowheads="1"/>
          </p:cNvSpPr>
          <p:nvPr/>
        </p:nvSpPr>
        <p:spPr bwMode="auto">
          <a:xfrm>
            <a:off x="7080250" y="2467769"/>
            <a:ext cx="11493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CC3300"/>
                </a:solidFill>
              </a:rPr>
              <a:t>Adaptive</a:t>
            </a:r>
          </a:p>
          <a:p>
            <a:r>
              <a:rPr lang="en-US" altLang="en-US"/>
              <a:t>Gradient </a:t>
            </a:r>
          </a:p>
          <a:p>
            <a:r>
              <a:rPr lang="en-US" altLang="en-US"/>
              <a:t>Ascent</a:t>
            </a:r>
          </a:p>
        </p:txBody>
      </p:sp>
      <p:grpSp>
        <p:nvGrpSpPr>
          <p:cNvPr id="65558" name="Group 22"/>
          <p:cNvGrpSpPr>
            <a:grpSpLocks/>
          </p:cNvGrpSpPr>
          <p:nvPr/>
        </p:nvGrpSpPr>
        <p:grpSpPr bwMode="auto">
          <a:xfrm>
            <a:off x="914400" y="1295400"/>
            <a:ext cx="4495800" cy="152400"/>
            <a:chOff x="576" y="816"/>
            <a:chExt cx="2832" cy="96"/>
          </a:xfrm>
        </p:grpSpPr>
        <p:sp>
          <p:nvSpPr>
            <p:cNvPr id="65559" name="AutoShape 23"/>
            <p:cNvSpPr>
              <a:spLocks noChangeArrowheads="1"/>
            </p:cNvSpPr>
            <p:nvPr/>
          </p:nvSpPr>
          <p:spPr bwMode="auto">
            <a:xfrm>
              <a:off x="576" y="816"/>
              <a:ext cx="768" cy="96"/>
            </a:xfrm>
            <a:prstGeom prst="rightArrow">
              <a:avLst>
                <a:gd name="adj1" fmla="val 50000"/>
                <a:gd name="adj2" fmla="val 2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0" name="AutoShape 24"/>
            <p:cNvSpPr>
              <a:spLocks noChangeArrowheads="1"/>
            </p:cNvSpPr>
            <p:nvPr/>
          </p:nvSpPr>
          <p:spPr bwMode="auto">
            <a:xfrm>
              <a:off x="1584" y="816"/>
              <a:ext cx="576" cy="96"/>
            </a:xfrm>
            <a:prstGeom prst="rightArrow">
              <a:avLst>
                <a:gd name="adj1" fmla="val 50000"/>
                <a:gd name="adj2" fmla="val 1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1" name="AutoShape 25"/>
            <p:cNvSpPr>
              <a:spLocks noChangeArrowheads="1"/>
            </p:cNvSpPr>
            <p:nvPr/>
          </p:nvSpPr>
          <p:spPr bwMode="auto">
            <a:xfrm>
              <a:off x="2400" y="816"/>
              <a:ext cx="336" cy="96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2" name="AutoShape 26"/>
            <p:cNvSpPr>
              <a:spLocks noChangeArrowheads="1"/>
            </p:cNvSpPr>
            <p:nvPr/>
          </p:nvSpPr>
          <p:spPr bwMode="auto">
            <a:xfrm>
              <a:off x="2928" y="816"/>
              <a:ext cx="192" cy="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AutoShape 27"/>
            <p:cNvSpPr>
              <a:spLocks noChangeArrowheads="1"/>
            </p:cNvSpPr>
            <p:nvPr/>
          </p:nvSpPr>
          <p:spPr bwMode="auto">
            <a:xfrm>
              <a:off x="3312" y="816"/>
              <a:ext cx="96" cy="9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64" name="Rectangle 2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/>
              <a:t>Mean Shift Properties</a:t>
            </a:r>
          </a:p>
        </p:txBody>
      </p:sp>
      <p:pic>
        <p:nvPicPr>
          <p:cNvPr id="65567" name="Picture 31" descr="Uni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937" y="6219825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5" grpId="0" uiExpand="1" build="p"/>
      <p:bldP spid="65556" grpId="0" uiExpand="1" animBg="1"/>
      <p:bldP spid="65557" grpId="0" uiExpan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5639873" y="3671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5846248" y="3671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5770048" y="3519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5517636" y="3463927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5758936" y="3835402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5531923" y="3835402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6009761" y="3857627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5400161" y="3671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6139936" y="3671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5998648" y="338613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5716073" y="3290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5868473" y="4052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5563673" y="4073527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5258873" y="3922714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5030273" y="3671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Oval 18"/>
          <p:cNvSpPr>
            <a:spLocks noChangeArrowheads="1"/>
          </p:cNvSpPr>
          <p:nvPr/>
        </p:nvSpPr>
        <p:spPr bwMode="auto">
          <a:xfrm>
            <a:off x="5258873" y="3443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Oval 19"/>
          <p:cNvSpPr>
            <a:spLocks noChangeArrowheads="1"/>
          </p:cNvSpPr>
          <p:nvPr/>
        </p:nvSpPr>
        <p:spPr bwMode="auto">
          <a:xfrm>
            <a:off x="6325673" y="3900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0" name="Oval 20"/>
          <p:cNvSpPr>
            <a:spLocks noChangeArrowheads="1"/>
          </p:cNvSpPr>
          <p:nvPr/>
        </p:nvSpPr>
        <p:spPr bwMode="auto">
          <a:xfrm>
            <a:off x="6249473" y="4205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1" name="Oval 21"/>
          <p:cNvSpPr>
            <a:spLocks noChangeArrowheads="1"/>
          </p:cNvSpPr>
          <p:nvPr/>
        </p:nvSpPr>
        <p:spPr bwMode="auto">
          <a:xfrm>
            <a:off x="5965311" y="4337052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Oval 22"/>
          <p:cNvSpPr>
            <a:spLocks noChangeArrowheads="1"/>
          </p:cNvSpPr>
          <p:nvPr/>
        </p:nvSpPr>
        <p:spPr bwMode="auto">
          <a:xfrm>
            <a:off x="5563673" y="4357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Oval 23"/>
          <p:cNvSpPr>
            <a:spLocks noChangeArrowheads="1"/>
          </p:cNvSpPr>
          <p:nvPr/>
        </p:nvSpPr>
        <p:spPr bwMode="auto">
          <a:xfrm>
            <a:off x="5106473" y="4205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4" name="Oval 24"/>
          <p:cNvSpPr>
            <a:spLocks noChangeArrowheads="1"/>
          </p:cNvSpPr>
          <p:nvPr/>
        </p:nvSpPr>
        <p:spPr bwMode="auto">
          <a:xfrm>
            <a:off x="4725473" y="3900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5" name="Oval 25"/>
          <p:cNvSpPr>
            <a:spLocks noChangeArrowheads="1"/>
          </p:cNvSpPr>
          <p:nvPr/>
        </p:nvSpPr>
        <p:spPr bwMode="auto">
          <a:xfrm>
            <a:off x="4649273" y="3367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Oval 26"/>
          <p:cNvSpPr>
            <a:spLocks noChangeArrowheads="1"/>
          </p:cNvSpPr>
          <p:nvPr/>
        </p:nvSpPr>
        <p:spPr bwMode="auto">
          <a:xfrm>
            <a:off x="5030273" y="3290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7" name="Oval 27"/>
          <p:cNvSpPr>
            <a:spLocks noChangeArrowheads="1"/>
          </p:cNvSpPr>
          <p:nvPr/>
        </p:nvSpPr>
        <p:spPr bwMode="auto">
          <a:xfrm>
            <a:off x="5411273" y="3062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8" name="Oval 28"/>
          <p:cNvSpPr>
            <a:spLocks noChangeArrowheads="1"/>
          </p:cNvSpPr>
          <p:nvPr/>
        </p:nvSpPr>
        <p:spPr bwMode="auto">
          <a:xfrm>
            <a:off x="5998648" y="3062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9" name="Oval 29"/>
          <p:cNvSpPr>
            <a:spLocks noChangeArrowheads="1"/>
          </p:cNvSpPr>
          <p:nvPr/>
        </p:nvSpPr>
        <p:spPr bwMode="auto">
          <a:xfrm>
            <a:off x="5716073" y="2757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0" name="Oval 30"/>
          <p:cNvSpPr>
            <a:spLocks noChangeArrowheads="1"/>
          </p:cNvSpPr>
          <p:nvPr/>
        </p:nvSpPr>
        <p:spPr bwMode="auto">
          <a:xfrm>
            <a:off x="4801673" y="3062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1" name="Oval 31"/>
          <p:cNvSpPr>
            <a:spLocks noChangeArrowheads="1"/>
          </p:cNvSpPr>
          <p:nvPr/>
        </p:nvSpPr>
        <p:spPr bwMode="auto">
          <a:xfrm>
            <a:off x="5182673" y="2833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auto">
          <a:xfrm>
            <a:off x="5716073" y="2224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5258873" y="2452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5998648" y="2681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5998648" y="1614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6249473" y="2376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6336786" y="2919414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6325673" y="3367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9" name="Oval 39"/>
          <p:cNvSpPr>
            <a:spLocks noChangeArrowheads="1"/>
          </p:cNvSpPr>
          <p:nvPr/>
        </p:nvSpPr>
        <p:spPr bwMode="auto">
          <a:xfrm>
            <a:off x="6706673" y="3138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0" name="Oval 40"/>
          <p:cNvSpPr>
            <a:spLocks noChangeArrowheads="1"/>
          </p:cNvSpPr>
          <p:nvPr/>
        </p:nvSpPr>
        <p:spPr bwMode="auto">
          <a:xfrm>
            <a:off x="6706673" y="2757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1" name="Oval 41"/>
          <p:cNvSpPr>
            <a:spLocks noChangeArrowheads="1"/>
          </p:cNvSpPr>
          <p:nvPr/>
        </p:nvSpPr>
        <p:spPr bwMode="auto">
          <a:xfrm>
            <a:off x="6630473" y="2300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2" name="Oval 42"/>
          <p:cNvSpPr>
            <a:spLocks noChangeArrowheads="1"/>
          </p:cNvSpPr>
          <p:nvPr/>
        </p:nvSpPr>
        <p:spPr bwMode="auto">
          <a:xfrm>
            <a:off x="6401873" y="1843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3" name="Oval 43"/>
          <p:cNvSpPr>
            <a:spLocks noChangeArrowheads="1"/>
          </p:cNvSpPr>
          <p:nvPr/>
        </p:nvSpPr>
        <p:spPr bwMode="auto">
          <a:xfrm>
            <a:off x="7011473" y="1538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4" name="Oval 44"/>
          <p:cNvSpPr>
            <a:spLocks noChangeArrowheads="1"/>
          </p:cNvSpPr>
          <p:nvPr/>
        </p:nvSpPr>
        <p:spPr bwMode="auto">
          <a:xfrm>
            <a:off x="7087673" y="1995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5" name="Oval 45"/>
          <p:cNvSpPr>
            <a:spLocks noChangeArrowheads="1"/>
          </p:cNvSpPr>
          <p:nvPr/>
        </p:nvSpPr>
        <p:spPr bwMode="auto">
          <a:xfrm>
            <a:off x="7392473" y="2605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6" name="Oval 46"/>
          <p:cNvSpPr>
            <a:spLocks noChangeArrowheads="1"/>
          </p:cNvSpPr>
          <p:nvPr/>
        </p:nvSpPr>
        <p:spPr bwMode="auto">
          <a:xfrm>
            <a:off x="6782873" y="3595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7" name="Oval 47"/>
          <p:cNvSpPr>
            <a:spLocks noChangeArrowheads="1"/>
          </p:cNvSpPr>
          <p:nvPr/>
        </p:nvSpPr>
        <p:spPr bwMode="auto">
          <a:xfrm>
            <a:off x="7240073" y="3138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8" name="Oval 48"/>
          <p:cNvSpPr>
            <a:spLocks noChangeArrowheads="1"/>
          </p:cNvSpPr>
          <p:nvPr/>
        </p:nvSpPr>
        <p:spPr bwMode="auto">
          <a:xfrm>
            <a:off x="8002073" y="3214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9" name="Oval 49"/>
          <p:cNvSpPr>
            <a:spLocks noChangeArrowheads="1"/>
          </p:cNvSpPr>
          <p:nvPr/>
        </p:nvSpPr>
        <p:spPr bwMode="auto">
          <a:xfrm>
            <a:off x="7011473" y="4129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0" name="Oval 50"/>
          <p:cNvSpPr>
            <a:spLocks noChangeArrowheads="1"/>
          </p:cNvSpPr>
          <p:nvPr/>
        </p:nvSpPr>
        <p:spPr bwMode="auto">
          <a:xfrm>
            <a:off x="7555986" y="3673477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1" name="Oval 51"/>
          <p:cNvSpPr>
            <a:spLocks noChangeArrowheads="1"/>
          </p:cNvSpPr>
          <p:nvPr/>
        </p:nvSpPr>
        <p:spPr bwMode="auto">
          <a:xfrm>
            <a:off x="6554273" y="4510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2" name="Oval 52"/>
          <p:cNvSpPr>
            <a:spLocks noChangeArrowheads="1"/>
          </p:cNvSpPr>
          <p:nvPr/>
        </p:nvSpPr>
        <p:spPr bwMode="auto">
          <a:xfrm>
            <a:off x="7621073" y="4586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3" name="Oval 53"/>
          <p:cNvSpPr>
            <a:spLocks noChangeArrowheads="1"/>
          </p:cNvSpPr>
          <p:nvPr/>
        </p:nvSpPr>
        <p:spPr bwMode="auto">
          <a:xfrm>
            <a:off x="7011473" y="4967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4" name="Oval 54"/>
          <p:cNvSpPr>
            <a:spLocks noChangeArrowheads="1"/>
          </p:cNvSpPr>
          <p:nvPr/>
        </p:nvSpPr>
        <p:spPr bwMode="auto">
          <a:xfrm>
            <a:off x="6173273" y="4814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5" name="Oval 55"/>
          <p:cNvSpPr>
            <a:spLocks noChangeArrowheads="1"/>
          </p:cNvSpPr>
          <p:nvPr/>
        </p:nvSpPr>
        <p:spPr bwMode="auto">
          <a:xfrm>
            <a:off x="5716073" y="4738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6" name="Oval 56"/>
          <p:cNvSpPr>
            <a:spLocks noChangeArrowheads="1"/>
          </p:cNvSpPr>
          <p:nvPr/>
        </p:nvSpPr>
        <p:spPr bwMode="auto">
          <a:xfrm>
            <a:off x="6097073" y="5272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7" name="Oval 57"/>
          <p:cNvSpPr>
            <a:spLocks noChangeArrowheads="1"/>
          </p:cNvSpPr>
          <p:nvPr/>
        </p:nvSpPr>
        <p:spPr bwMode="auto">
          <a:xfrm>
            <a:off x="6554273" y="5729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8" name="Oval 58"/>
          <p:cNvSpPr>
            <a:spLocks noChangeArrowheads="1"/>
          </p:cNvSpPr>
          <p:nvPr/>
        </p:nvSpPr>
        <p:spPr bwMode="auto">
          <a:xfrm>
            <a:off x="5944673" y="5729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9" name="Oval 59"/>
          <p:cNvSpPr>
            <a:spLocks noChangeArrowheads="1"/>
          </p:cNvSpPr>
          <p:nvPr/>
        </p:nvSpPr>
        <p:spPr bwMode="auto">
          <a:xfrm>
            <a:off x="5487473" y="5272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0" name="Oval 60"/>
          <p:cNvSpPr>
            <a:spLocks noChangeArrowheads="1"/>
          </p:cNvSpPr>
          <p:nvPr/>
        </p:nvSpPr>
        <p:spPr bwMode="auto">
          <a:xfrm>
            <a:off x="5182673" y="4814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1" name="Oval 61"/>
          <p:cNvSpPr>
            <a:spLocks noChangeArrowheads="1"/>
          </p:cNvSpPr>
          <p:nvPr/>
        </p:nvSpPr>
        <p:spPr bwMode="auto">
          <a:xfrm>
            <a:off x="4573073" y="4510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2" name="Oval 62"/>
          <p:cNvSpPr>
            <a:spLocks noChangeArrowheads="1"/>
          </p:cNvSpPr>
          <p:nvPr/>
        </p:nvSpPr>
        <p:spPr bwMode="auto">
          <a:xfrm>
            <a:off x="4801673" y="5195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3" name="Oval 63"/>
          <p:cNvSpPr>
            <a:spLocks noChangeArrowheads="1"/>
          </p:cNvSpPr>
          <p:nvPr/>
        </p:nvSpPr>
        <p:spPr bwMode="auto">
          <a:xfrm>
            <a:off x="5030273" y="5729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4" name="Oval 64"/>
          <p:cNvSpPr>
            <a:spLocks noChangeArrowheads="1"/>
          </p:cNvSpPr>
          <p:nvPr/>
        </p:nvSpPr>
        <p:spPr bwMode="auto">
          <a:xfrm>
            <a:off x="4192073" y="5881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5" name="Oval 65"/>
          <p:cNvSpPr>
            <a:spLocks noChangeArrowheads="1"/>
          </p:cNvSpPr>
          <p:nvPr/>
        </p:nvSpPr>
        <p:spPr bwMode="auto">
          <a:xfrm>
            <a:off x="4115873" y="5272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6" name="Oval 66"/>
          <p:cNvSpPr>
            <a:spLocks noChangeArrowheads="1"/>
          </p:cNvSpPr>
          <p:nvPr/>
        </p:nvSpPr>
        <p:spPr bwMode="auto">
          <a:xfrm>
            <a:off x="3582473" y="4510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7" name="Oval 67"/>
          <p:cNvSpPr>
            <a:spLocks noChangeArrowheads="1"/>
          </p:cNvSpPr>
          <p:nvPr/>
        </p:nvSpPr>
        <p:spPr bwMode="auto">
          <a:xfrm>
            <a:off x="4115873" y="4205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8" name="Oval 68"/>
          <p:cNvSpPr>
            <a:spLocks noChangeArrowheads="1"/>
          </p:cNvSpPr>
          <p:nvPr/>
        </p:nvSpPr>
        <p:spPr bwMode="auto">
          <a:xfrm>
            <a:off x="4344473" y="3671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9" name="Oval 69"/>
          <p:cNvSpPr>
            <a:spLocks noChangeArrowheads="1"/>
          </p:cNvSpPr>
          <p:nvPr/>
        </p:nvSpPr>
        <p:spPr bwMode="auto">
          <a:xfrm>
            <a:off x="3811073" y="3214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0" name="Oval 70"/>
          <p:cNvSpPr>
            <a:spLocks noChangeArrowheads="1"/>
          </p:cNvSpPr>
          <p:nvPr/>
        </p:nvSpPr>
        <p:spPr bwMode="auto">
          <a:xfrm>
            <a:off x="4344473" y="2833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1" name="Oval 71"/>
          <p:cNvSpPr>
            <a:spLocks noChangeArrowheads="1"/>
          </p:cNvSpPr>
          <p:nvPr/>
        </p:nvSpPr>
        <p:spPr bwMode="auto">
          <a:xfrm>
            <a:off x="4801673" y="2681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2" name="Oval 72"/>
          <p:cNvSpPr>
            <a:spLocks noChangeArrowheads="1"/>
          </p:cNvSpPr>
          <p:nvPr/>
        </p:nvSpPr>
        <p:spPr bwMode="auto">
          <a:xfrm>
            <a:off x="4420673" y="2071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3" name="Oval 73"/>
          <p:cNvSpPr>
            <a:spLocks noChangeArrowheads="1"/>
          </p:cNvSpPr>
          <p:nvPr/>
        </p:nvSpPr>
        <p:spPr bwMode="auto">
          <a:xfrm>
            <a:off x="5106473" y="1843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4" name="Oval 74"/>
          <p:cNvSpPr>
            <a:spLocks noChangeArrowheads="1"/>
          </p:cNvSpPr>
          <p:nvPr/>
        </p:nvSpPr>
        <p:spPr bwMode="auto">
          <a:xfrm>
            <a:off x="4268273" y="1462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5" name="Oval 75"/>
          <p:cNvSpPr>
            <a:spLocks noChangeArrowheads="1"/>
          </p:cNvSpPr>
          <p:nvPr/>
        </p:nvSpPr>
        <p:spPr bwMode="auto">
          <a:xfrm>
            <a:off x="3811073" y="1843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6" name="Oval 76"/>
          <p:cNvSpPr>
            <a:spLocks noChangeArrowheads="1"/>
          </p:cNvSpPr>
          <p:nvPr/>
        </p:nvSpPr>
        <p:spPr bwMode="auto">
          <a:xfrm>
            <a:off x="3734873" y="2452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7" name="Oval 77"/>
          <p:cNvSpPr>
            <a:spLocks noChangeArrowheads="1"/>
          </p:cNvSpPr>
          <p:nvPr/>
        </p:nvSpPr>
        <p:spPr bwMode="auto">
          <a:xfrm>
            <a:off x="3353873" y="2909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8" name="Oval 78"/>
          <p:cNvSpPr>
            <a:spLocks noChangeArrowheads="1"/>
          </p:cNvSpPr>
          <p:nvPr/>
        </p:nvSpPr>
        <p:spPr bwMode="auto">
          <a:xfrm>
            <a:off x="3734873" y="3748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9" name="Oval 79"/>
          <p:cNvSpPr>
            <a:spLocks noChangeArrowheads="1"/>
          </p:cNvSpPr>
          <p:nvPr/>
        </p:nvSpPr>
        <p:spPr bwMode="auto">
          <a:xfrm>
            <a:off x="2972873" y="3824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0" name="Oval 80"/>
          <p:cNvSpPr>
            <a:spLocks noChangeArrowheads="1"/>
          </p:cNvSpPr>
          <p:nvPr/>
        </p:nvSpPr>
        <p:spPr bwMode="auto">
          <a:xfrm>
            <a:off x="2896673" y="46624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1" name="Oval 81"/>
          <p:cNvSpPr>
            <a:spLocks noChangeArrowheads="1"/>
          </p:cNvSpPr>
          <p:nvPr/>
        </p:nvSpPr>
        <p:spPr bwMode="auto">
          <a:xfrm>
            <a:off x="3125273" y="5500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2" name="Oval 82"/>
          <p:cNvSpPr>
            <a:spLocks noChangeArrowheads="1"/>
          </p:cNvSpPr>
          <p:nvPr/>
        </p:nvSpPr>
        <p:spPr bwMode="auto">
          <a:xfrm>
            <a:off x="2439473" y="5881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3" name="Oval 83"/>
          <p:cNvSpPr>
            <a:spLocks noChangeArrowheads="1"/>
          </p:cNvSpPr>
          <p:nvPr/>
        </p:nvSpPr>
        <p:spPr bwMode="auto">
          <a:xfrm>
            <a:off x="1982273" y="5119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4" name="Oval 84"/>
          <p:cNvSpPr>
            <a:spLocks noChangeArrowheads="1"/>
          </p:cNvSpPr>
          <p:nvPr/>
        </p:nvSpPr>
        <p:spPr bwMode="auto">
          <a:xfrm>
            <a:off x="1982273" y="4205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5" name="Oval 85"/>
          <p:cNvSpPr>
            <a:spLocks noChangeArrowheads="1"/>
          </p:cNvSpPr>
          <p:nvPr/>
        </p:nvSpPr>
        <p:spPr bwMode="auto">
          <a:xfrm>
            <a:off x="2591873" y="2986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6" name="Oval 86"/>
          <p:cNvSpPr>
            <a:spLocks noChangeArrowheads="1"/>
          </p:cNvSpPr>
          <p:nvPr/>
        </p:nvSpPr>
        <p:spPr bwMode="auto">
          <a:xfrm>
            <a:off x="2972873" y="2147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7" name="Oval 87"/>
          <p:cNvSpPr>
            <a:spLocks noChangeArrowheads="1"/>
          </p:cNvSpPr>
          <p:nvPr/>
        </p:nvSpPr>
        <p:spPr bwMode="auto">
          <a:xfrm>
            <a:off x="2058473" y="2147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8" name="Oval 88"/>
          <p:cNvSpPr>
            <a:spLocks noChangeArrowheads="1"/>
          </p:cNvSpPr>
          <p:nvPr/>
        </p:nvSpPr>
        <p:spPr bwMode="auto">
          <a:xfrm>
            <a:off x="1906073" y="3290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9" name="Oval 89"/>
          <p:cNvSpPr>
            <a:spLocks noChangeArrowheads="1"/>
          </p:cNvSpPr>
          <p:nvPr/>
        </p:nvSpPr>
        <p:spPr bwMode="auto">
          <a:xfrm>
            <a:off x="839273" y="49672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0" name="Oval 90"/>
          <p:cNvSpPr>
            <a:spLocks noChangeArrowheads="1"/>
          </p:cNvSpPr>
          <p:nvPr/>
        </p:nvSpPr>
        <p:spPr bwMode="auto">
          <a:xfrm>
            <a:off x="915473" y="6034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1" name="Oval 91"/>
          <p:cNvSpPr>
            <a:spLocks noChangeArrowheads="1"/>
          </p:cNvSpPr>
          <p:nvPr/>
        </p:nvSpPr>
        <p:spPr bwMode="auto">
          <a:xfrm>
            <a:off x="915473" y="3748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2" name="Oval 92"/>
          <p:cNvSpPr>
            <a:spLocks noChangeArrowheads="1"/>
          </p:cNvSpPr>
          <p:nvPr/>
        </p:nvSpPr>
        <p:spPr bwMode="auto">
          <a:xfrm>
            <a:off x="1067873" y="25288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3" name="Oval 93"/>
          <p:cNvSpPr>
            <a:spLocks noChangeArrowheads="1"/>
          </p:cNvSpPr>
          <p:nvPr/>
        </p:nvSpPr>
        <p:spPr bwMode="auto">
          <a:xfrm>
            <a:off x="1220273" y="14620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4" name="Oval 94"/>
          <p:cNvSpPr>
            <a:spLocks noChangeArrowheads="1"/>
          </p:cNvSpPr>
          <p:nvPr/>
        </p:nvSpPr>
        <p:spPr bwMode="auto">
          <a:xfrm>
            <a:off x="2668073" y="1309689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4" name="Oval 114"/>
          <p:cNvSpPr>
            <a:spLocks noChangeArrowheads="1"/>
          </p:cNvSpPr>
          <p:nvPr/>
        </p:nvSpPr>
        <p:spPr bwMode="auto">
          <a:xfrm>
            <a:off x="2134673" y="53482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7" name="Oval 117"/>
          <p:cNvSpPr>
            <a:spLocks noChangeArrowheads="1"/>
          </p:cNvSpPr>
          <p:nvPr/>
        </p:nvSpPr>
        <p:spPr bwMode="auto">
          <a:xfrm>
            <a:off x="1677473" y="44338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8" name="Oval 118"/>
          <p:cNvSpPr>
            <a:spLocks noChangeArrowheads="1"/>
          </p:cNvSpPr>
          <p:nvPr/>
        </p:nvSpPr>
        <p:spPr bwMode="auto">
          <a:xfrm>
            <a:off x="1829873" y="31384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9" name="Oval 119"/>
          <p:cNvSpPr>
            <a:spLocks noChangeArrowheads="1"/>
          </p:cNvSpPr>
          <p:nvPr/>
        </p:nvSpPr>
        <p:spPr bwMode="auto">
          <a:xfrm>
            <a:off x="1753673" y="15382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0" name="Oval 120"/>
          <p:cNvSpPr>
            <a:spLocks noChangeArrowheads="1"/>
          </p:cNvSpPr>
          <p:nvPr/>
        </p:nvSpPr>
        <p:spPr bwMode="auto">
          <a:xfrm>
            <a:off x="3430073" y="13858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1" name="Oval 121"/>
          <p:cNvSpPr>
            <a:spLocks noChangeArrowheads="1"/>
          </p:cNvSpPr>
          <p:nvPr/>
        </p:nvSpPr>
        <p:spPr bwMode="auto">
          <a:xfrm>
            <a:off x="3506273" y="52720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2" name="Oval 122"/>
          <p:cNvSpPr>
            <a:spLocks noChangeArrowheads="1"/>
          </p:cNvSpPr>
          <p:nvPr/>
        </p:nvSpPr>
        <p:spPr bwMode="auto">
          <a:xfrm>
            <a:off x="4573073" y="51196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3" name="Oval 123"/>
          <p:cNvSpPr>
            <a:spLocks noChangeArrowheads="1"/>
          </p:cNvSpPr>
          <p:nvPr/>
        </p:nvSpPr>
        <p:spPr bwMode="auto">
          <a:xfrm>
            <a:off x="5639873" y="52720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4" name="Oval 124"/>
          <p:cNvSpPr>
            <a:spLocks noChangeArrowheads="1"/>
          </p:cNvSpPr>
          <p:nvPr/>
        </p:nvSpPr>
        <p:spPr bwMode="auto">
          <a:xfrm>
            <a:off x="6859073" y="42052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5" name="Oval 125"/>
          <p:cNvSpPr>
            <a:spLocks noChangeArrowheads="1"/>
          </p:cNvSpPr>
          <p:nvPr/>
        </p:nvSpPr>
        <p:spPr bwMode="auto">
          <a:xfrm>
            <a:off x="7392473" y="30622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6" name="Oval 126"/>
          <p:cNvSpPr>
            <a:spLocks noChangeArrowheads="1"/>
          </p:cNvSpPr>
          <p:nvPr/>
        </p:nvSpPr>
        <p:spPr bwMode="auto">
          <a:xfrm>
            <a:off x="7011473" y="17668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7" name="Oval 127"/>
          <p:cNvSpPr>
            <a:spLocks noChangeArrowheads="1"/>
          </p:cNvSpPr>
          <p:nvPr/>
        </p:nvSpPr>
        <p:spPr bwMode="auto">
          <a:xfrm>
            <a:off x="5792273" y="12334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8" name="Oval 128"/>
          <p:cNvSpPr>
            <a:spLocks noChangeArrowheads="1"/>
          </p:cNvSpPr>
          <p:nvPr/>
        </p:nvSpPr>
        <p:spPr bwMode="auto">
          <a:xfrm>
            <a:off x="4649273" y="12334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9" name="Oval 129"/>
          <p:cNvSpPr>
            <a:spLocks noChangeArrowheads="1"/>
          </p:cNvSpPr>
          <p:nvPr/>
        </p:nvSpPr>
        <p:spPr bwMode="auto">
          <a:xfrm>
            <a:off x="3353873" y="38242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0" name="Oval 130"/>
          <p:cNvSpPr>
            <a:spLocks noChangeArrowheads="1"/>
          </p:cNvSpPr>
          <p:nvPr/>
        </p:nvSpPr>
        <p:spPr bwMode="auto">
          <a:xfrm>
            <a:off x="3582473" y="25288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1" name="Oval 131"/>
          <p:cNvSpPr>
            <a:spLocks noChangeArrowheads="1"/>
          </p:cNvSpPr>
          <p:nvPr/>
        </p:nvSpPr>
        <p:spPr bwMode="auto">
          <a:xfrm>
            <a:off x="5792273" y="23002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2" name="Oval 132"/>
          <p:cNvSpPr>
            <a:spLocks noChangeArrowheads="1"/>
          </p:cNvSpPr>
          <p:nvPr/>
        </p:nvSpPr>
        <p:spPr bwMode="auto">
          <a:xfrm>
            <a:off x="5792273" y="35194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3" name="Oval 133"/>
          <p:cNvSpPr>
            <a:spLocks noChangeArrowheads="1"/>
          </p:cNvSpPr>
          <p:nvPr/>
        </p:nvSpPr>
        <p:spPr bwMode="auto">
          <a:xfrm>
            <a:off x="4649273" y="4129089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4" name="Text Box 134"/>
          <p:cNvSpPr txBox="1">
            <a:spLocks noChangeArrowheads="1"/>
          </p:cNvSpPr>
          <p:nvPr/>
        </p:nvSpPr>
        <p:spPr bwMode="auto">
          <a:xfrm>
            <a:off x="300507" y="6368534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/>
              <a:t>Tessellate the </a:t>
            </a:r>
            <a:r>
              <a:rPr lang="en-US" altLang="en-US" b="1" dirty="0" smtClean="0"/>
              <a:t>space with </a:t>
            </a:r>
            <a:r>
              <a:rPr lang="en-US" altLang="en-US" b="1" dirty="0"/>
              <a:t>windows</a:t>
            </a:r>
          </a:p>
        </p:txBody>
      </p:sp>
      <p:sp>
        <p:nvSpPr>
          <p:cNvPr id="82055" name="Text Box 135"/>
          <p:cNvSpPr txBox="1">
            <a:spLocks noChangeArrowheads="1"/>
          </p:cNvSpPr>
          <p:nvPr/>
        </p:nvSpPr>
        <p:spPr bwMode="auto">
          <a:xfrm>
            <a:off x="5306096" y="6321424"/>
            <a:ext cx="334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Run the procedure in parallel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Modality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46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C 0.025 -0.00301 0.05 -0.00162 0.075 0.00139 C 0.08403 0.00532 0.09375 0.00995 0.10313 0.0125 C 0.10833 0.01389 0.11736 0.01551 0.12188 0.01944 C 0.12691 0.02384 0.12379 0.02176 0.13125 0.025 C 0.13681 0.02754 0.14201 0.03333 0.14688 0.0375 C 0.15486 0.04467 0.16163 0.05532 0.16771 0.06527 C 0.17031 0.06967 0.17604 0.07777 0.17604 0.07801 C 0.1776 0.08402 0.18056 0.08889 0.18333 0.09444 C 0.18455 0.09699 0.18385 0.10069 0.18542 0.10277 C 0.18576 0.10324 0.18611 0.1037 0.18646 0.10416 " pathEditMode="relative" rAng="0" ptsTypes="AAAAAAAAAAA">
                                      <p:cBhvr>
                                        <p:cTn id="70" dur="2000" fill="hold"/>
                                        <p:tgtEl>
                                          <p:spTgt spid="8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51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C 0.0125 -0.00556 0.02448 -0.01112 0.03542 -0.02084 C 0.03837 -0.02686 0.04792 -0.03102 0.05313 -0.03334 C 0.0592 -0.03612 0.06615 -0.04283 0.07292 -0.04306 C 0.08507 -0.04352 0.09722 -0.04399 0.10938 -0.04445 C 0.11944 -0.04769 0.1276 -0.05301 0.13646 -0.05973 C 0.14201 -0.06389 0.1441 -0.0676 0.15 -0.06945 C 0.16667 -0.08426 0.19427 -0.08056 0.21146 -0.08056 " pathEditMode="relative" rAng="0" ptsTypes="AAAAAAAA">
                                      <p:cBhvr>
                                        <p:cTn id="72" dur="2000" fill="hold"/>
                                        <p:tgtEl>
                                          <p:spTgt spid="8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-405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C 0.00573 -0.00509 0.01284 -0.01088 0.01875 -0.01528 C 0.02361 -0.01898 0.02673 -0.02384 0.03125 -0.02778 C 0.03368 -0.03264 0.03437 -0.03611 0.0375 -0.04028 C 0.03889 -0.0456 0.04097 -0.05255 0.04375 -0.05694 C 0.0467 -0.06157 0.04705 -0.06019 0.04896 -0.06528 C 0.05538 -0.08241 0.06458 -0.10532 0.06458 -0.125 " pathEditMode="relative" rAng="0" ptsTypes="AAAAAAA">
                                      <p:cBhvr>
                                        <p:cTn id="74" dur="2000" fill="hold"/>
                                        <p:tgtEl>
                                          <p:spTgt spid="8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625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C -0.00486 -0.00208 -0.00903 -0.00555 -0.01354 -0.00833 C -0.02361 -0.01435 -0.03351 -0.01805 -0.04271 -0.02639 C -0.04705 -0.03032 -0.05382 -0.0338 -0.05625 -0.04028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8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201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C -0.01233 0.00116 -0.02674 0.00162 -0.0375 0.01111 C -0.04098 0.025 -0.03525 0.00394 -0.04167 0.01945 C -0.04393 0.02477 -0.04358 0.02917 -0.04479 0.03473 C -0.04566 0.03889 -0.04688 0.04306 -0.04792 0.04723 C -0.04827 0.04861 -0.04896 0.05139 -0.04896 0.05162 C -0.04931 0.05463 -0.04983 0.05787 -0.05 0.06111 C -0.05104 0.08704 -0.04879 0.10209 -0.05417 0.12361 C -0.05556 0.12917 -0.05608 0.13473 -0.06042 0.1375 " pathEditMode="relative" rAng="0" ptsTypes="AAAAAAAAA">
                                      <p:cBhvr>
                                        <p:cTn id="78" dur="2000" fill="hold"/>
                                        <p:tgtEl>
                                          <p:spTgt spid="8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687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C 0.00104 0.00093 0.00208 0.00209 0.00313 0.00278 C 0.00417 0.00347 0.00521 0.00347 0.00625 0.00417 C 0.01372 0.00972 0.01788 0.01528 0.02604 0.01806 C 0.03351 0.02477 0.04323 0.02616 0.05104 0.03195 C 0.0533 0.03357 0.05521 0.03565 0.05729 0.0375 C 0.05833 0.03843 0.06042 0.04028 0.06042 0.04051 C 0.06198 0.04329 0.06406 0.0456 0.06563 0.04861 C 0.06997 0.05741 0.07292 0.06806 0.07604 0.07778 C 0.07917 0.08727 0.0809 0.09954 0.0875 0.10556 C 0.09462 0.11991 0.1099 0.13334 0.12083 0.14306 C 0.13924 0.15949 0.16059 0.1831 0.18229 0.19028 C 0.2 0.20602 0.23142 0.20556 0.25104 0.20695 C 0.2691 0.20996 0.28715 0.21158 0.30521 0.21389 C 0.31545 0.21736 0.30174 0.21297 0.32083 0.21667 C 0.33194 0.21875 0.3434 0.22477 0.35417 0.22917 C 0.35972 0.23148 0.36528 0.23357 0.37083 0.23611 C 0.37326 0.23727 0.37708 0.24167 0.37708 0.2419 C 0.37986 0.24699 0.38438 0.25278 0.38941 0.25278 " pathEditMode="relative" rAng="0" ptsTypes="AAAAAAAAAAAAAAAAAAA">
                                      <p:cBhvr>
                                        <p:cTn id="80" dur="2000" fill="hold"/>
                                        <p:tgtEl>
                                          <p:spTgt spid="82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1263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C 0.00573 0.00254 0.01181 0.00509 0.01771 0.00694 C 0.02049 0.00787 0.02605 0.00972 0.02605 0.00995 C 0.03438 0.01713 0.05226 0.01643 0.0625 0.01805 C 0.07917 0.02546 0.09584 0.03263 0.11355 0.03472 C 0.12171 0.0368 0.12917 0.03796 0.1375 0.03888 C 0.1566 0.04398 0.17674 0.04097 0.19584 0.04027 C 0.20591 0.03588 0.21667 0.03263 0.22709 0.02916 C 0.23091 0.028 0.2349 0.02453 0.23855 0.02361 C 0.24757 0.02129 0.25747 0.02013 0.26667 0.01805 C 0.27223 0.01689 0.27778 0.0162 0.28334 0.01527 C 0.28993 0.01435 0.30313 0.0125 0.30313 0.01273 C 0.31667 0.01296 0.33021 0.01296 0.34375 0.01388 C 0.35 0.01435 0.3625 0.01666 0.3625 0.01689 C 0.36893 0.01875 0.37552 0.02083 0.3823 0.02083 " pathEditMode="relative" rAng="0" ptsTypes="AAAAAAAAAAAAAAA">
                                      <p:cBhvr>
                                        <p:cTn id="82" dur="2000" fill="hold"/>
                                        <p:tgtEl>
                                          <p:spTgt spid="82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208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C 0.01354 0.00255 0.02691 0.00325 0.04062 0.00417 C 0.07465 0.00232 0.10677 -0.00486 0.13854 -0.02083 C 0.14375 -0.02338 0.14427 -0.02777 0.14791 -0.03194 C 0.15121 -0.03588 0.15451 -0.03773 0.15833 -0.04027 C 0.16337 -0.05023 0.17083 -0.05277 0.17812 -0.05833 C 0.19027 -0.06782 0.18212 -0.06296 0.19166 -0.06805 C 0.196 -0.07384 0.20225 -0.07963 0.20833 -0.08194 C 0.21111 -0.08287 0.21666 -0.08472 0.21666 -0.08449 C 0.22795 -0.09467 0.24097 -0.10115 0.25416 -0.10555 C 0.26007 -0.11088 0.26666 -0.11527 0.27291 -0.11944 C 0.27968 -0.12407 0.27222 -0.12013 0.27916 -0.12638 C 0.28212 -0.12893 0.28559 -0.13078 0.28854 -0.13333 C 0.29392 -0.13819 0.29218 -0.13425 0.29896 -0.13888 C 0.30764 -0.14467 0.31684 -0.14768 0.32604 -0.15138 C 0.33212 -0.1537 0.33975 -0.15902 0.34583 -0.15972 C 0.36059 -0.16111 0.375 -0.16388 0.38958 -0.16666 C 0.39166 -0.16759 0.39375 -0.16851 0.39583 -0.16944 C 0.39687 -0.1699 0.39896 -0.17083 0.39896 -0.1706 " pathEditMode="relative" rAng="0" ptsTypes="AAAAAAAAAAAAAAAAAAA">
                                      <p:cBhvr>
                                        <p:cTn id="84" dur="2000" fill="hold"/>
                                        <p:tgtEl>
                                          <p:spTgt spid="82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48" y="-833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C 0.00694 0.00625 0.01441 -0.00093 0.02187 0.00416 C 0.02968 0.00162 0.03559 -0.00278 0.04271 -0.00695 C 0.04739 -0.00972 0.046 -0.00695 0.05 -0.00972 C 0.05798 -0.01505 0.06614 -0.0213 0.075 -0.02361 C 0.0868 -0.03148 0.10191 -0.03472 0.11458 -0.03889 C 0.12673 -0.04306 0.13732 -0.0507 0.15 -0.05278 C 0.15607 -0.05556 0.16093 -0.05602 0.16771 -0.05695 C 0.1809 -0.06134 0.1967 -0.06204 0.21041 -0.06389 C 0.25295 -0.06204 0.25885 -0.06111 0.31146 -0.06389 C 0.31614 -0.06412 0.321 -0.06505 0.325 -0.06806 C 0.34757 -0.08472 0.31962 -0.06597 0.33541 -0.07639 C 0.33819 -0.08195 0.34271 -0.08797 0.34687 -0.09167 C 0.34809 -0.09838 0.3493 -0.10417 0.35208 -0.10972 C 0.35364 -0.11783 0.35451 -0.12315 0.35521 -0.13195 C 0.35434 -0.15255 0.35416 -0.18148 0.34479 -0.2 C 0.34392 -0.20579 0.34271 -0.21111 0.34166 -0.21667 C 0.34236 -0.24283 0.34062 -0.26227 0.35104 -0.28334 C 0.3533 -0.28797 0.35277 -0.29861 0.35521 -0.30278 C 0.35573 -0.30371 0.35659 -0.30185 0.35729 -0.30139 " pathEditMode="relative" rAng="0" ptsTypes="AAAAAAAAAAAAAAAAAAAA">
                                      <p:cBhvr>
                                        <p:cTn id="86" dur="2000" fill="hold"/>
                                        <p:tgtEl>
                                          <p:spTgt spid="82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-1495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C 0.00625 -0.00556 0.01302 -0.00718 0.01979 -0.01111 C 0.02118 -0.01204 0.02257 -0.0132 0.02396 -0.01389 C 0.02673 -0.01505 0.03229 -0.01667 0.03229 -0.01644 C 0.0368 -0.02061 0.04184 -0.02153 0.04687 -0.02361 C 0.05451 -0.02662 0.06215 -0.02986 0.06979 -0.03334 C 0.07257 -0.03449 0.07673 -0.03542 0.07916 -0.0375 C 0.08333 -0.04121 0.09045 -0.05 0.09479 -0.05278 C 0.09948 -0.05602 0.09652 -0.05209 0.10104 -0.05695 C 0.10225 -0.05811 0.10295 -0.05996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7 -0.19468 0.18229 -0.21389 C 0.18507 -0.22223 0.18402 -0.22454 0.18854 -0.23056 C 0.19357 -0.25093 0.19375 -0.26968 0.19375 -0.29167 " pathEditMode="relative" rAng="0" ptsTypes="AAAAAAAAAAAAAAAAAA">
                                      <p:cBhvr>
                                        <p:cTn id="88" dur="2000" fill="hold"/>
                                        <p:tgtEl>
                                          <p:spTgt spid="82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-1458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C 0.00452 -0.00902 0.0099 -0.01597 0.01563 -0.02361 C 0.01789 -0.02662 0.0191 -0.03101 0.02084 -0.03472 C 0.02535 -0.04421 0.03039 -0.05347 0.03542 -0.0625 C 0.03802 -0.07291 0.03768 -0.06018 0.04271 -0.08055 C 0.0441 -0.08611 0.04601 -0.09074 0.04792 -0.09583 C 0.05191 -0.10625 0.05382 -0.11759 0.05834 -0.12777 C 0.06025 -0.1456 0.06476 -0.16504 0.0698 -0.18194 C 0.07223 -0.20069 0.07743 -0.21875 0.08021 -0.2375 C 0.07986 -0.24583 0.07969 -0.25416 0.07917 -0.2625 C 0.079 -0.26388 0.07813 -0.26666 0.07813 -0.26643 " pathEditMode="relative" rAng="0" ptsTypes="AAAAAAAAAAA">
                                      <p:cBhvr>
                                        <p:cTn id="90" dur="2000" fill="hold"/>
                                        <p:tgtEl>
                                          <p:spTgt spid="82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1333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C 0.0026 -0.01042 0.00278 -0.0213 0.00521 -0.03195 C 0.01076 -0.05695 0.01563 -0.08218 0.02188 -0.10695 C 0.02396 -0.1382 0.02691 -0.17408 0.01458 -0.20278 C 0.0099 -0.21389 0.01545 -0.19954 0.00938 -0.21111 C 0.00677 -0.21621 0.00556 -0.22176 0.00208 -0.22639 C -0.00746 -0.23912 -0.01806 -0.24977 -0.02917 -0.25973 C -0.03229 -0.2625 -0.03542 -0.26528 -0.03854 -0.26806 C -0.04062 -0.26991 -0.04479 -0.27361 -0.04479 -0.27338 C -0.04549 -0.27616 -0.04844 -0.28611 -0.05 -0.28611 " pathEditMode="relative" rAng="0" ptsTypes="AAAAAAAAAA">
                                      <p:cBhvr>
                                        <p:cTn id="92" dur="2000" fill="hold"/>
                                        <p:tgtEl>
                                          <p:spTgt spid="82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-1430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C -0.00764 -0.00069 -0.01458 -0.00069 -0.02187 -0.00278 C -0.03316 -0.00602 -0.04427 -0.0118 -0.0552 -0.01667 C -0.05642 -0.01713 -0.05711 -0.01875 -0.05833 -0.01944 C -0.05972 -0.02014 -0.06111 -0.02037 -0.0625 -0.02083 C -0.06666 -0.02454 -0.0717 -0.02592 -0.07604 -0.02917 C -0.08454 -0.03542 -0.09288 -0.04421 -0.1 -0.05278 C -0.11684 -0.07292 -0.1302 -0.09861 -0.14895 -0.11528 C -0.15295 -0.11898 -0.16076 -0.1206 -0.16562 -0.12222 C -0.16944 -0.12569 -0.17395 -0.12616 -0.17395 -0.13333 " pathEditMode="relative" rAng="0" ptsTypes="AAAAAAAAAA">
                                      <p:cBhvr>
                                        <p:cTn id="94" dur="2000" fill="hold"/>
                                        <p:tgtEl>
                                          <p:spTgt spid="82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-666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C -0.00348 0.00301 -0.00434 0.00649 -0.00834 0.00834 C -0.0125 0.01644 -0.02101 0.01899 -0.02813 0.02084 C -0.04896 0.02014 -0.06823 0.01968 -0.08854 0.01528 C -0.12813 0.01598 -0.15816 0.01783 -0.19479 0.02223 C -0.20486 0.025 -0.21198 0.0301 -0.22084 0.03612 " pathEditMode="relative" rAng="0" ptsTypes="AAAAAA">
                                      <p:cBhvr>
                                        <p:cTn id="96" dur="2000" fill="hold"/>
                                        <p:tgtEl>
                                          <p:spTgt spid="82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180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C -0.01059 0.00463 -0.02187 0.0074 -0.03229 0.0125 C -0.03594 0.01435 -0.03924 0.01736 -0.04271 0.01944 C -0.04479 0.0206 -0.04896 0.02222 -0.04896 0.02245 C -0.05121 0.02523 -0.06059 0.03518 -0.0625 0.04027 C -0.0651 0.04722 -0.06319 0.04513 -0.06771 0.04722 C -0.06927 0.05509 -0.07274 0.06157 -0.07396 0.06944 C -0.07569 0.08148 -0.07917 0.09328 -0.08333 0.10416 C -0.08559 0.11018 -0.08628 0.11574 -0.09062 0.11944 C -0.09184 0.12453 -0.09931 0.13449 -0.10312 0.13611 C -0.10573 0.14143 -0.1099 0.14652 -0.11458 0.14861 C -0.12639 0.16041 -0.13993 0.16481 -0.15417 0.16944 C -0.15781 0.17268 -0.16042 0.17338 -0.16458 0.175 C -0.16667 0.17592 -0.16875 0.17685 -0.17083 0.17777 C -0.17187 0.17824 -0.17396 0.17916 -0.17396 0.17939 C -0.17882 0.18865 -0.17726 0.18425 -0.17917 0.19166 C -0.17986 0.20092 -0.17917 0.20532 -0.17917 0.21388 " pathEditMode="relative" rAng="0" ptsTypes="AAAAAAAAAAAAAAAAA">
                                      <p:cBhvr>
                                        <p:cTn id="98" dur="2000" fill="hold"/>
                                        <p:tgtEl>
                                          <p:spTgt spid="82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1069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C -0.00313 0.00648 -0.00521 0.0125 -0.00938 0.01805 C -0.01094 0.0243 -0.01389 0.02685 -0.01667 0.03194 C -0.01962 0.0375 -0.02118 0.04467 -0.02396 0.05 C -0.02483 0.05162 -0.02622 0.05254 -0.02709 0.05416 C -0.02969 0.05856 -0.03073 0.06342 -0.03334 0.06805 C -0.03473 0.075 -0.03716 0.08125 -0.03959 0.0875 C -0.04132 0.09236 -0.0415 0.09676 -0.04375 0.10139 C -0.04532 0.10949 -0.04618 0.1162 -0.04896 0.12361 C -0.0507 0.13703 -0.054 0.15231 -0.05729 0.16528 C -0.05955 0.19166 -0.06025 0.21828 -0.06354 0.24444 C -0.06302 0.25856 -0.06441 0.28727 -0.05313 0.29722 C -0.05191 0.30231 -0.05313 0.30208 -0.05 0.3 " pathEditMode="relative" rAng="0" ptsTypes="AAAAAAAAAAAAA">
                                      <p:cBhvr>
                                        <p:cTn id="100" dur="2000" fill="hold"/>
                                        <p:tgtEl>
                                          <p:spTgt spid="82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1506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C -0.00139 0.01759 3.05556E-6 0.02639 0.00937 0.03889 C 0.01076 0.04421 0.01475 0.05162 0.01771 0.05555 C 0.01927 0.06366 0.02396 0.06551 0.02604 0.07361 C 0.02743 0.0794 0.02639 0.07662 0.02916 0.08194 C 0.03333 0.1044 0.02916 0.12222 0.01875 0.13889 C 0.01666 0.14213 0.01475 0.14768 0.01354 0.15139 C 0.01267 0.15416 0.01215 0.15694 0.01146 0.15972 C 0.01111 0.16111 0.01041 0.16389 0.01041 0.16412 C 0.01146 0.18287 0.01267 0.19606 0.025 0.20694 C 0.0283 0.21342 0.0368 0.22245 0.04271 0.225 C 0.04774 0.23171 0.05503 0.23403 0.05937 0.24166 C 0.06423 0.24977 0.06649 0.25949 0.07187 0.26666 C 0.07413 0.27546 0.07587 0.28403 0.07708 0.29305 C 0.07604 0.30324 0.07604 0.29953 0.07604 0.30416 " pathEditMode="relative" rAng="0" ptsTypes="AAAAAAAAAAAAAAA">
                                      <p:cBhvr>
                                        <p:cTn id="102" dur="2000" fill="hold"/>
                                        <p:tgtEl>
                                          <p:spTgt spid="8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152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C 0.00417 0.0037 0.00868 0.00671 0.01355 0.00833 C 0.02101 0.01505 0.01736 0.01319 0.02396 0.01528 C 0.03004 0.02338 0.03941 0.03194 0.04792 0.03472 C 0.0533 0.04005 0.06111 0.04375 0.06771 0.04583 C 0.06875 0.04676 0.0698 0.04792 0.07084 0.04861 C 0.07188 0.04931 0.07292 0.04931 0.07396 0.05 C 0.07865 0.05347 0.0816 0.05764 0.08646 0.05972 C 0.08941 0.06366 0.09132 0.06759 0.0948 0.07083 C 0.09757 0.07639 0.10365 0.08519 0.10521 0.09167 C 0.10591 0.09444 0.10608 0.09745 0.1073 0.1 C 0.10799 0.10139 0.10886 0.10255 0.10938 0.10417 C 0.11146 0.11042 0.11181 0.11528 0.11459 0.12083 C 0.11754 0.13634 0.12622 0.15116 0.13334 0.16389 C 0.13473 0.16944 0.13646 0.17222 0.13959 0.17639 C 0.14132 0.18333 0.1448 0.18843 0.14792 0.19444 C 0.15243 0.20301 0.15591 0.21204 0.16146 0.21944 C 0.16302 0.22546 0.16493 0.22847 0.16771 0.23333 C 0.17136 0.23981 0.17223 0.24444 0.17709 0.24861 C 0.18021 0.25486 0.18386 0.25972 0.18855 0.26389 C 0.19115 0.26898 0.19827 0.275 0.20313 0.27639 C 0.20556 0.27708 0.21042 0.27778 0.21042 0.27801 " pathEditMode="relative" rAng="0" ptsTypes="AAAAAAAAAAAAAAAAAAAAAA">
                                      <p:cBhvr>
                                        <p:cTn id="104" dur="2000" fill="hold"/>
                                        <p:tgtEl>
                                          <p:spTgt spid="82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4" grpId="0" animBg="1"/>
      <p:bldP spid="82034" grpId="1" animBg="1"/>
      <p:bldP spid="82037" grpId="0" animBg="1"/>
      <p:bldP spid="82037" grpId="1" animBg="1"/>
      <p:bldP spid="82038" grpId="0" animBg="1"/>
      <p:bldP spid="82038" grpId="1" animBg="1"/>
      <p:bldP spid="82039" grpId="0" animBg="1"/>
      <p:bldP spid="82039" grpId="1" animBg="1"/>
      <p:bldP spid="82040" grpId="0" animBg="1"/>
      <p:bldP spid="82040" grpId="1" animBg="1"/>
      <p:bldP spid="82041" grpId="0" animBg="1"/>
      <p:bldP spid="82041" grpId="1" animBg="1"/>
      <p:bldP spid="82042" grpId="0" animBg="1"/>
      <p:bldP spid="82042" grpId="1" animBg="1"/>
      <p:bldP spid="82043" grpId="0" animBg="1"/>
      <p:bldP spid="82043" grpId="1" animBg="1"/>
      <p:bldP spid="82044" grpId="0" animBg="1"/>
      <p:bldP spid="82044" grpId="1" animBg="1"/>
      <p:bldP spid="82045" grpId="0" animBg="1"/>
      <p:bldP spid="82045" grpId="1" animBg="1"/>
      <p:bldP spid="82046" grpId="0" animBg="1"/>
      <p:bldP spid="82046" grpId="1" animBg="1"/>
      <p:bldP spid="82047" grpId="0" animBg="1"/>
      <p:bldP spid="82047" grpId="1" animBg="1"/>
      <p:bldP spid="82048" grpId="0" animBg="1"/>
      <p:bldP spid="82048" grpId="1" animBg="1"/>
      <p:bldP spid="82049" grpId="0" animBg="1"/>
      <p:bldP spid="82049" grpId="1" animBg="1"/>
      <p:bldP spid="82050" grpId="0" animBg="1"/>
      <p:bldP spid="82050" grpId="1" animBg="1"/>
      <p:bldP spid="82051" grpId="0" animBg="1"/>
      <p:bldP spid="82051" grpId="1" animBg="1"/>
      <p:bldP spid="82052" grpId="0" animBg="1"/>
      <p:bldP spid="82052" grpId="1" animBg="1"/>
      <p:bldP spid="82053" grpId="0" animBg="1"/>
      <p:bldP spid="82053" grpId="1" animBg="1"/>
      <p:bldP spid="82054" grpId="0"/>
      <p:bldP spid="82054" grpId="1"/>
      <p:bldP spid="820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 27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GB" dirty="0"/>
              <a:t>Overview about Mean Shift Segmentation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 Mean Shift </a:t>
            </a:r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Kernel  density </a:t>
            </a:r>
            <a:r>
              <a:rPr lang="en-GB" dirty="0"/>
              <a:t>estimation </a:t>
            </a:r>
            <a:endParaRPr lang="en-GB" dirty="0" smtClean="0"/>
          </a:p>
          <a:p>
            <a:pPr lvl="1"/>
            <a:r>
              <a:rPr lang="en-GB" dirty="0" smtClean="0"/>
              <a:t>Kernel 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Mean shift segmentation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Applications of Mean Shift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Attraction basin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Capture theorem</a:t>
            </a:r>
          </a:p>
          <a:p>
            <a:pPr eaLnBrk="1" hangingPunct="1"/>
            <a:endParaRPr lang="en-US" altLang="en-US" b="1" dirty="0" smtClean="0"/>
          </a:p>
          <a:p>
            <a:pPr eaLnBrk="1" hangingPunct="1"/>
            <a:r>
              <a:rPr lang="en-US" altLang="en-US" b="1" dirty="0" smtClean="0"/>
              <a:t>Attraction </a:t>
            </a:r>
            <a:r>
              <a:rPr lang="en-US" altLang="en-US" b="1" dirty="0" smtClean="0"/>
              <a:t>basin: </a:t>
            </a:r>
          </a:p>
          <a:p>
            <a:pPr eaLnBrk="1" hangingPunct="1"/>
            <a:r>
              <a:rPr lang="en-US" altLang="en-US" dirty="0" smtClean="0"/>
              <a:t>The region for which all </a:t>
            </a:r>
            <a:r>
              <a:rPr lang="en-US" altLang="en-US" b="1" dirty="0" smtClean="0">
                <a:solidFill>
                  <a:srgbClr val="C00000"/>
                </a:solidFill>
              </a:rPr>
              <a:t>trajectories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/>
              <a:t>lead to the same mode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b="1" dirty="0" smtClean="0"/>
              <a:t>Cluster: </a:t>
            </a:r>
            <a:r>
              <a:rPr lang="en-US" altLang="en-US" dirty="0" smtClean="0"/>
              <a:t>all data points in the attraction basin of a mode</a:t>
            </a:r>
          </a:p>
          <a:p>
            <a:pPr eaLnBrk="1" hangingPunct="1"/>
            <a:endParaRPr lang="en-US" altLang="en-US" dirty="0" smtClean="0"/>
          </a:p>
        </p:txBody>
      </p: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2781837" y="4406899"/>
            <a:ext cx="1828800" cy="1905000"/>
            <a:chOff x="432" y="2256"/>
            <a:chExt cx="672" cy="672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432" y="2256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6" descr="Random Distribu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12"/>
              <a:ext cx="57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7"/>
          <p:cNvGrpSpPr>
            <a:grpSpLocks/>
          </p:cNvGrpSpPr>
          <p:nvPr/>
        </p:nvGrpSpPr>
        <p:grpSpPr bwMode="auto">
          <a:xfrm>
            <a:off x="4229637" y="4406899"/>
            <a:ext cx="1828800" cy="1905000"/>
            <a:chOff x="432" y="2256"/>
            <a:chExt cx="672" cy="672"/>
          </a:xfrm>
        </p:grpSpPr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432" y="2256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" name="Picture 9" descr="Random Distribu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12"/>
              <a:ext cx="57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Freeform 10"/>
          <p:cNvSpPr>
            <a:spLocks/>
          </p:cNvSpPr>
          <p:nvPr/>
        </p:nvSpPr>
        <p:spPr bwMode="auto">
          <a:xfrm>
            <a:off x="2813587" y="4530724"/>
            <a:ext cx="1644650" cy="1731962"/>
          </a:xfrm>
          <a:custGeom>
            <a:avLst/>
            <a:gdLst>
              <a:gd name="T0" fmla="*/ 564 w 1036"/>
              <a:gd name="T1" fmla="*/ 66 h 1091"/>
              <a:gd name="T2" fmla="*/ 220 w 1036"/>
              <a:gd name="T3" fmla="*/ 2 h 1091"/>
              <a:gd name="T4" fmla="*/ 60 w 1036"/>
              <a:gd name="T5" fmla="*/ 34 h 1091"/>
              <a:gd name="T6" fmla="*/ 60 w 1036"/>
              <a:gd name="T7" fmla="*/ 354 h 1091"/>
              <a:gd name="T8" fmla="*/ 36 w 1036"/>
              <a:gd name="T9" fmla="*/ 626 h 1091"/>
              <a:gd name="T10" fmla="*/ 52 w 1036"/>
              <a:gd name="T11" fmla="*/ 858 h 1091"/>
              <a:gd name="T12" fmla="*/ 76 w 1036"/>
              <a:gd name="T13" fmla="*/ 970 h 1091"/>
              <a:gd name="T14" fmla="*/ 140 w 1036"/>
              <a:gd name="T15" fmla="*/ 1042 h 1091"/>
              <a:gd name="T16" fmla="*/ 228 w 1036"/>
              <a:gd name="T17" fmla="*/ 1082 h 1091"/>
              <a:gd name="T18" fmla="*/ 348 w 1036"/>
              <a:gd name="T19" fmla="*/ 1074 h 1091"/>
              <a:gd name="T20" fmla="*/ 396 w 1036"/>
              <a:gd name="T21" fmla="*/ 1058 h 1091"/>
              <a:gd name="T22" fmla="*/ 420 w 1036"/>
              <a:gd name="T23" fmla="*/ 1050 h 1091"/>
              <a:gd name="T24" fmla="*/ 516 w 1036"/>
              <a:gd name="T25" fmla="*/ 994 h 1091"/>
              <a:gd name="T26" fmla="*/ 692 w 1036"/>
              <a:gd name="T27" fmla="*/ 1034 h 1091"/>
              <a:gd name="T28" fmla="*/ 860 w 1036"/>
              <a:gd name="T29" fmla="*/ 1090 h 1091"/>
              <a:gd name="T30" fmla="*/ 972 w 1036"/>
              <a:gd name="T31" fmla="*/ 1082 h 1091"/>
              <a:gd name="T32" fmla="*/ 1036 w 1036"/>
              <a:gd name="T33" fmla="*/ 954 h 1091"/>
              <a:gd name="T34" fmla="*/ 1028 w 1036"/>
              <a:gd name="T35" fmla="*/ 858 h 1091"/>
              <a:gd name="T36" fmla="*/ 1012 w 1036"/>
              <a:gd name="T37" fmla="*/ 714 h 1091"/>
              <a:gd name="T38" fmla="*/ 884 w 1036"/>
              <a:gd name="T39" fmla="*/ 114 h 1091"/>
              <a:gd name="T40" fmla="*/ 700 w 1036"/>
              <a:gd name="T41" fmla="*/ 42 h 1091"/>
              <a:gd name="T42" fmla="*/ 564 w 1036"/>
              <a:gd name="T43" fmla="*/ 66 h 1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36" h="1091">
                <a:moveTo>
                  <a:pt x="564" y="66"/>
                </a:moveTo>
                <a:cubicBezTo>
                  <a:pt x="470" y="4"/>
                  <a:pt x="330" y="18"/>
                  <a:pt x="220" y="2"/>
                </a:cubicBezTo>
                <a:cubicBezTo>
                  <a:pt x="155" y="7"/>
                  <a:pt x="111" y="0"/>
                  <a:pt x="60" y="34"/>
                </a:cubicBezTo>
                <a:cubicBezTo>
                  <a:pt x="0" y="124"/>
                  <a:pt x="40" y="253"/>
                  <a:pt x="60" y="354"/>
                </a:cubicBezTo>
                <a:cubicBezTo>
                  <a:pt x="55" y="446"/>
                  <a:pt x="47" y="535"/>
                  <a:pt x="36" y="626"/>
                </a:cubicBezTo>
                <a:cubicBezTo>
                  <a:pt x="44" y="783"/>
                  <a:pt x="39" y="745"/>
                  <a:pt x="52" y="858"/>
                </a:cubicBezTo>
                <a:cubicBezTo>
                  <a:pt x="55" y="885"/>
                  <a:pt x="59" y="944"/>
                  <a:pt x="76" y="970"/>
                </a:cubicBezTo>
                <a:cubicBezTo>
                  <a:pt x="105" y="1013"/>
                  <a:pt x="85" y="987"/>
                  <a:pt x="140" y="1042"/>
                </a:cubicBezTo>
                <a:cubicBezTo>
                  <a:pt x="157" y="1059"/>
                  <a:pt x="206" y="1071"/>
                  <a:pt x="228" y="1082"/>
                </a:cubicBezTo>
                <a:cubicBezTo>
                  <a:pt x="268" y="1079"/>
                  <a:pt x="308" y="1080"/>
                  <a:pt x="348" y="1074"/>
                </a:cubicBezTo>
                <a:cubicBezTo>
                  <a:pt x="365" y="1072"/>
                  <a:pt x="380" y="1063"/>
                  <a:pt x="396" y="1058"/>
                </a:cubicBezTo>
                <a:cubicBezTo>
                  <a:pt x="404" y="1055"/>
                  <a:pt x="420" y="1050"/>
                  <a:pt x="420" y="1050"/>
                </a:cubicBezTo>
                <a:cubicBezTo>
                  <a:pt x="446" y="1024"/>
                  <a:pt x="480" y="1006"/>
                  <a:pt x="516" y="994"/>
                </a:cubicBezTo>
                <a:cubicBezTo>
                  <a:pt x="575" y="1001"/>
                  <a:pt x="638" y="1007"/>
                  <a:pt x="692" y="1034"/>
                </a:cubicBezTo>
                <a:cubicBezTo>
                  <a:pt x="751" y="1063"/>
                  <a:pt x="795" y="1079"/>
                  <a:pt x="860" y="1090"/>
                </a:cubicBezTo>
                <a:cubicBezTo>
                  <a:pt x="897" y="1087"/>
                  <a:pt x="936" y="1091"/>
                  <a:pt x="972" y="1082"/>
                </a:cubicBezTo>
                <a:cubicBezTo>
                  <a:pt x="1008" y="1074"/>
                  <a:pt x="1028" y="986"/>
                  <a:pt x="1036" y="954"/>
                </a:cubicBezTo>
                <a:cubicBezTo>
                  <a:pt x="1033" y="922"/>
                  <a:pt x="1031" y="890"/>
                  <a:pt x="1028" y="858"/>
                </a:cubicBezTo>
                <a:cubicBezTo>
                  <a:pt x="1023" y="810"/>
                  <a:pt x="1012" y="714"/>
                  <a:pt x="1012" y="714"/>
                </a:cubicBezTo>
                <a:cubicBezTo>
                  <a:pt x="1003" y="515"/>
                  <a:pt x="999" y="286"/>
                  <a:pt x="884" y="114"/>
                </a:cubicBezTo>
                <a:cubicBezTo>
                  <a:pt x="851" y="65"/>
                  <a:pt x="750" y="49"/>
                  <a:pt x="700" y="42"/>
                </a:cubicBezTo>
                <a:cubicBezTo>
                  <a:pt x="640" y="47"/>
                  <a:pt x="611" y="43"/>
                  <a:pt x="564" y="66"/>
                </a:cubicBezTo>
                <a:close/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1"/>
          <p:cNvSpPr>
            <a:spLocks/>
          </p:cNvSpPr>
          <p:nvPr/>
        </p:nvSpPr>
        <p:spPr bwMode="auto">
          <a:xfrm>
            <a:off x="4331237" y="4557711"/>
            <a:ext cx="1651000" cy="1690688"/>
          </a:xfrm>
          <a:custGeom>
            <a:avLst/>
            <a:gdLst>
              <a:gd name="T0" fmla="*/ 80 w 1040"/>
              <a:gd name="T1" fmla="*/ 33 h 1065"/>
              <a:gd name="T2" fmla="*/ 56 w 1040"/>
              <a:gd name="T3" fmla="*/ 41 h 1065"/>
              <a:gd name="T4" fmla="*/ 40 w 1040"/>
              <a:gd name="T5" fmla="*/ 89 h 1065"/>
              <a:gd name="T6" fmla="*/ 24 w 1040"/>
              <a:gd name="T7" fmla="*/ 113 h 1065"/>
              <a:gd name="T8" fmla="*/ 0 w 1040"/>
              <a:gd name="T9" fmla="*/ 201 h 1065"/>
              <a:gd name="T10" fmla="*/ 32 w 1040"/>
              <a:gd name="T11" fmla="*/ 305 h 1065"/>
              <a:gd name="T12" fmla="*/ 64 w 1040"/>
              <a:gd name="T13" fmla="*/ 617 h 1065"/>
              <a:gd name="T14" fmla="*/ 64 w 1040"/>
              <a:gd name="T15" fmla="*/ 865 h 1065"/>
              <a:gd name="T16" fmla="*/ 80 w 1040"/>
              <a:gd name="T17" fmla="*/ 913 h 1065"/>
              <a:gd name="T18" fmla="*/ 88 w 1040"/>
              <a:gd name="T19" fmla="*/ 937 h 1065"/>
              <a:gd name="T20" fmla="*/ 88 w 1040"/>
              <a:gd name="T21" fmla="*/ 1049 h 1065"/>
              <a:gd name="T22" fmla="*/ 136 w 1040"/>
              <a:gd name="T23" fmla="*/ 1065 h 1065"/>
              <a:gd name="T24" fmla="*/ 216 w 1040"/>
              <a:gd name="T25" fmla="*/ 1041 h 1065"/>
              <a:gd name="T26" fmla="*/ 240 w 1040"/>
              <a:gd name="T27" fmla="*/ 1033 h 1065"/>
              <a:gd name="T28" fmla="*/ 448 w 1040"/>
              <a:gd name="T29" fmla="*/ 1033 h 1065"/>
              <a:gd name="T30" fmla="*/ 512 w 1040"/>
              <a:gd name="T31" fmla="*/ 977 h 1065"/>
              <a:gd name="T32" fmla="*/ 608 w 1040"/>
              <a:gd name="T33" fmla="*/ 985 h 1065"/>
              <a:gd name="T34" fmla="*/ 784 w 1040"/>
              <a:gd name="T35" fmla="*/ 1033 h 1065"/>
              <a:gd name="T36" fmla="*/ 904 w 1040"/>
              <a:gd name="T37" fmla="*/ 1025 h 1065"/>
              <a:gd name="T38" fmla="*/ 944 w 1040"/>
              <a:gd name="T39" fmla="*/ 985 h 1065"/>
              <a:gd name="T40" fmla="*/ 1008 w 1040"/>
              <a:gd name="T41" fmla="*/ 833 h 1065"/>
              <a:gd name="T42" fmla="*/ 1040 w 1040"/>
              <a:gd name="T43" fmla="*/ 585 h 1065"/>
              <a:gd name="T44" fmla="*/ 1024 w 1040"/>
              <a:gd name="T45" fmla="*/ 473 h 1065"/>
              <a:gd name="T46" fmla="*/ 1008 w 1040"/>
              <a:gd name="T47" fmla="*/ 441 h 1065"/>
              <a:gd name="T48" fmla="*/ 992 w 1040"/>
              <a:gd name="T49" fmla="*/ 393 h 1065"/>
              <a:gd name="T50" fmla="*/ 904 w 1040"/>
              <a:gd name="T51" fmla="*/ 161 h 1065"/>
              <a:gd name="T52" fmla="*/ 880 w 1040"/>
              <a:gd name="T53" fmla="*/ 137 h 1065"/>
              <a:gd name="T54" fmla="*/ 832 w 1040"/>
              <a:gd name="T55" fmla="*/ 105 h 1065"/>
              <a:gd name="T56" fmla="*/ 736 w 1040"/>
              <a:gd name="T57" fmla="*/ 57 h 1065"/>
              <a:gd name="T58" fmla="*/ 488 w 1040"/>
              <a:gd name="T59" fmla="*/ 65 h 1065"/>
              <a:gd name="T60" fmla="*/ 328 w 1040"/>
              <a:gd name="T61" fmla="*/ 25 h 1065"/>
              <a:gd name="T62" fmla="*/ 160 w 1040"/>
              <a:gd name="T63" fmla="*/ 1 h 1065"/>
              <a:gd name="T64" fmla="*/ 72 w 1040"/>
              <a:gd name="T65" fmla="*/ 9 h 1065"/>
              <a:gd name="T66" fmla="*/ 64 w 1040"/>
              <a:gd name="T67" fmla="*/ 33 h 1065"/>
              <a:gd name="T68" fmla="*/ 80 w 1040"/>
              <a:gd name="T69" fmla="*/ 33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40" h="1065">
                <a:moveTo>
                  <a:pt x="80" y="33"/>
                </a:moveTo>
                <a:cubicBezTo>
                  <a:pt x="72" y="36"/>
                  <a:pt x="61" y="34"/>
                  <a:pt x="56" y="41"/>
                </a:cubicBezTo>
                <a:cubicBezTo>
                  <a:pt x="46" y="55"/>
                  <a:pt x="45" y="73"/>
                  <a:pt x="40" y="89"/>
                </a:cubicBezTo>
                <a:cubicBezTo>
                  <a:pt x="37" y="98"/>
                  <a:pt x="28" y="104"/>
                  <a:pt x="24" y="113"/>
                </a:cubicBezTo>
                <a:cubicBezTo>
                  <a:pt x="9" y="146"/>
                  <a:pt x="7" y="167"/>
                  <a:pt x="0" y="201"/>
                </a:cubicBezTo>
                <a:cubicBezTo>
                  <a:pt x="7" y="247"/>
                  <a:pt x="7" y="268"/>
                  <a:pt x="32" y="305"/>
                </a:cubicBezTo>
                <a:cubicBezTo>
                  <a:pt x="56" y="402"/>
                  <a:pt x="54" y="516"/>
                  <a:pt x="64" y="617"/>
                </a:cubicBezTo>
                <a:cubicBezTo>
                  <a:pt x="59" y="713"/>
                  <a:pt x="49" y="774"/>
                  <a:pt x="64" y="865"/>
                </a:cubicBezTo>
                <a:cubicBezTo>
                  <a:pt x="67" y="882"/>
                  <a:pt x="75" y="897"/>
                  <a:pt x="80" y="913"/>
                </a:cubicBezTo>
                <a:cubicBezTo>
                  <a:pt x="83" y="921"/>
                  <a:pt x="88" y="937"/>
                  <a:pt x="88" y="937"/>
                </a:cubicBezTo>
                <a:cubicBezTo>
                  <a:pt x="86" y="952"/>
                  <a:pt x="70" y="1029"/>
                  <a:pt x="88" y="1049"/>
                </a:cubicBezTo>
                <a:cubicBezTo>
                  <a:pt x="99" y="1062"/>
                  <a:pt x="136" y="1065"/>
                  <a:pt x="136" y="1065"/>
                </a:cubicBezTo>
                <a:cubicBezTo>
                  <a:pt x="184" y="1053"/>
                  <a:pt x="158" y="1060"/>
                  <a:pt x="216" y="1041"/>
                </a:cubicBezTo>
                <a:cubicBezTo>
                  <a:pt x="224" y="1038"/>
                  <a:pt x="240" y="1033"/>
                  <a:pt x="240" y="1033"/>
                </a:cubicBezTo>
                <a:cubicBezTo>
                  <a:pt x="313" y="1040"/>
                  <a:pt x="373" y="1050"/>
                  <a:pt x="448" y="1033"/>
                </a:cubicBezTo>
                <a:cubicBezTo>
                  <a:pt x="471" y="1028"/>
                  <a:pt x="478" y="988"/>
                  <a:pt x="512" y="977"/>
                </a:cubicBezTo>
                <a:cubicBezTo>
                  <a:pt x="544" y="980"/>
                  <a:pt x="576" y="980"/>
                  <a:pt x="608" y="985"/>
                </a:cubicBezTo>
                <a:cubicBezTo>
                  <a:pt x="668" y="994"/>
                  <a:pt x="724" y="1021"/>
                  <a:pt x="784" y="1033"/>
                </a:cubicBezTo>
                <a:cubicBezTo>
                  <a:pt x="824" y="1030"/>
                  <a:pt x="864" y="1032"/>
                  <a:pt x="904" y="1025"/>
                </a:cubicBezTo>
                <a:cubicBezTo>
                  <a:pt x="921" y="1022"/>
                  <a:pt x="938" y="998"/>
                  <a:pt x="944" y="985"/>
                </a:cubicBezTo>
                <a:cubicBezTo>
                  <a:pt x="966" y="934"/>
                  <a:pt x="983" y="883"/>
                  <a:pt x="1008" y="833"/>
                </a:cubicBezTo>
                <a:cubicBezTo>
                  <a:pt x="1022" y="750"/>
                  <a:pt x="1032" y="669"/>
                  <a:pt x="1040" y="585"/>
                </a:cubicBezTo>
                <a:cubicBezTo>
                  <a:pt x="1036" y="540"/>
                  <a:pt x="1040" y="510"/>
                  <a:pt x="1024" y="473"/>
                </a:cubicBezTo>
                <a:cubicBezTo>
                  <a:pt x="1019" y="462"/>
                  <a:pt x="1012" y="452"/>
                  <a:pt x="1008" y="441"/>
                </a:cubicBezTo>
                <a:cubicBezTo>
                  <a:pt x="1002" y="425"/>
                  <a:pt x="992" y="393"/>
                  <a:pt x="992" y="393"/>
                </a:cubicBezTo>
                <a:cubicBezTo>
                  <a:pt x="1001" y="296"/>
                  <a:pt x="1012" y="197"/>
                  <a:pt x="904" y="161"/>
                </a:cubicBezTo>
                <a:cubicBezTo>
                  <a:pt x="896" y="153"/>
                  <a:pt x="889" y="144"/>
                  <a:pt x="880" y="137"/>
                </a:cubicBezTo>
                <a:cubicBezTo>
                  <a:pt x="865" y="125"/>
                  <a:pt x="832" y="105"/>
                  <a:pt x="832" y="105"/>
                </a:cubicBezTo>
                <a:cubicBezTo>
                  <a:pt x="806" y="66"/>
                  <a:pt x="778" y="71"/>
                  <a:pt x="736" y="57"/>
                </a:cubicBezTo>
                <a:cubicBezTo>
                  <a:pt x="630" y="78"/>
                  <a:pt x="654" y="72"/>
                  <a:pt x="488" y="65"/>
                </a:cubicBezTo>
                <a:cubicBezTo>
                  <a:pt x="412" y="57"/>
                  <a:pt x="391" y="46"/>
                  <a:pt x="328" y="25"/>
                </a:cubicBezTo>
                <a:cubicBezTo>
                  <a:pt x="277" y="8"/>
                  <a:pt x="213" y="6"/>
                  <a:pt x="160" y="1"/>
                </a:cubicBezTo>
                <a:cubicBezTo>
                  <a:pt x="131" y="4"/>
                  <a:pt x="100" y="0"/>
                  <a:pt x="72" y="9"/>
                </a:cubicBezTo>
                <a:cubicBezTo>
                  <a:pt x="64" y="12"/>
                  <a:pt x="61" y="25"/>
                  <a:pt x="64" y="33"/>
                </a:cubicBezTo>
                <a:cubicBezTo>
                  <a:pt x="66" y="38"/>
                  <a:pt x="75" y="33"/>
                  <a:pt x="80" y="33"/>
                </a:cubicBezTo>
                <a:close/>
              </a:path>
            </a:pathLst>
          </a:custGeom>
          <a:noFill/>
          <a:ln w="28575" cmpd="sng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2"/>
          <p:cNvSpPr>
            <a:spLocks/>
          </p:cNvSpPr>
          <p:nvPr/>
        </p:nvSpPr>
        <p:spPr bwMode="auto">
          <a:xfrm>
            <a:off x="3137437" y="5422899"/>
            <a:ext cx="419100" cy="660400"/>
          </a:xfrm>
          <a:custGeom>
            <a:avLst/>
            <a:gdLst>
              <a:gd name="T0" fmla="*/ 0 w 264"/>
              <a:gd name="T1" fmla="*/ 416 h 416"/>
              <a:gd name="T2" fmla="*/ 120 w 264"/>
              <a:gd name="T3" fmla="*/ 336 h 416"/>
              <a:gd name="T4" fmla="*/ 152 w 264"/>
              <a:gd name="T5" fmla="*/ 232 h 416"/>
              <a:gd name="T6" fmla="*/ 232 w 264"/>
              <a:gd name="T7" fmla="*/ 40 h 416"/>
              <a:gd name="T8" fmla="*/ 264 w 264"/>
              <a:gd name="T9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416">
                <a:moveTo>
                  <a:pt x="0" y="416"/>
                </a:moveTo>
                <a:cubicBezTo>
                  <a:pt x="46" y="401"/>
                  <a:pt x="86" y="370"/>
                  <a:pt x="120" y="336"/>
                </a:cubicBezTo>
                <a:cubicBezTo>
                  <a:pt x="134" y="294"/>
                  <a:pt x="147" y="282"/>
                  <a:pt x="152" y="232"/>
                </a:cubicBezTo>
                <a:cubicBezTo>
                  <a:pt x="159" y="157"/>
                  <a:pt x="146" y="69"/>
                  <a:pt x="232" y="40"/>
                </a:cubicBezTo>
                <a:cubicBezTo>
                  <a:pt x="260" y="12"/>
                  <a:pt x="251" y="26"/>
                  <a:pt x="264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3"/>
          <p:cNvSpPr>
            <a:spLocks/>
          </p:cNvSpPr>
          <p:nvPr/>
        </p:nvSpPr>
        <p:spPr bwMode="auto">
          <a:xfrm>
            <a:off x="3010437" y="5384799"/>
            <a:ext cx="533400" cy="152400"/>
          </a:xfrm>
          <a:custGeom>
            <a:avLst/>
            <a:gdLst>
              <a:gd name="T0" fmla="*/ 0 w 336"/>
              <a:gd name="T1" fmla="*/ 96 h 96"/>
              <a:gd name="T2" fmla="*/ 144 w 336"/>
              <a:gd name="T3" fmla="*/ 72 h 96"/>
              <a:gd name="T4" fmla="*/ 312 w 336"/>
              <a:gd name="T5" fmla="*/ 24 h 96"/>
              <a:gd name="T6" fmla="*/ 336 w 336"/>
              <a:gd name="T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96">
                <a:moveTo>
                  <a:pt x="0" y="96"/>
                </a:moveTo>
                <a:cubicBezTo>
                  <a:pt x="48" y="84"/>
                  <a:pt x="97" y="85"/>
                  <a:pt x="144" y="72"/>
                </a:cubicBezTo>
                <a:cubicBezTo>
                  <a:pt x="201" y="56"/>
                  <a:pt x="253" y="36"/>
                  <a:pt x="312" y="24"/>
                </a:cubicBezTo>
                <a:cubicBezTo>
                  <a:pt x="320" y="16"/>
                  <a:pt x="336" y="0"/>
                  <a:pt x="336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4"/>
          <p:cNvSpPr>
            <a:spLocks/>
          </p:cNvSpPr>
          <p:nvPr/>
        </p:nvSpPr>
        <p:spPr bwMode="auto">
          <a:xfrm>
            <a:off x="2997737" y="4743449"/>
            <a:ext cx="546100" cy="615950"/>
          </a:xfrm>
          <a:custGeom>
            <a:avLst/>
            <a:gdLst>
              <a:gd name="T0" fmla="*/ 32 w 344"/>
              <a:gd name="T1" fmla="*/ 44 h 388"/>
              <a:gd name="T2" fmla="*/ 16 w 344"/>
              <a:gd name="T3" fmla="*/ 100 h 388"/>
              <a:gd name="T4" fmla="*/ 0 w 344"/>
              <a:gd name="T5" fmla="*/ 148 h 388"/>
              <a:gd name="T6" fmla="*/ 8 w 344"/>
              <a:gd name="T7" fmla="*/ 244 h 388"/>
              <a:gd name="T8" fmla="*/ 232 w 344"/>
              <a:gd name="T9" fmla="*/ 308 h 388"/>
              <a:gd name="T10" fmla="*/ 344 w 344"/>
              <a:gd name="T11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88">
                <a:moveTo>
                  <a:pt x="32" y="44"/>
                </a:moveTo>
                <a:cubicBezTo>
                  <a:pt x="5" y="125"/>
                  <a:pt x="46" y="0"/>
                  <a:pt x="16" y="100"/>
                </a:cubicBezTo>
                <a:cubicBezTo>
                  <a:pt x="11" y="116"/>
                  <a:pt x="0" y="148"/>
                  <a:pt x="0" y="148"/>
                </a:cubicBezTo>
                <a:cubicBezTo>
                  <a:pt x="3" y="180"/>
                  <a:pt x="2" y="213"/>
                  <a:pt x="8" y="244"/>
                </a:cubicBezTo>
                <a:cubicBezTo>
                  <a:pt x="25" y="331"/>
                  <a:pt x="203" y="307"/>
                  <a:pt x="232" y="308"/>
                </a:cubicBezTo>
                <a:cubicBezTo>
                  <a:pt x="280" y="324"/>
                  <a:pt x="310" y="354"/>
                  <a:pt x="344" y="38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5"/>
          <p:cNvSpPr>
            <a:spLocks/>
          </p:cNvSpPr>
          <p:nvPr/>
        </p:nvSpPr>
        <p:spPr bwMode="auto">
          <a:xfrm>
            <a:off x="3369212" y="4749799"/>
            <a:ext cx="250825" cy="596900"/>
          </a:xfrm>
          <a:custGeom>
            <a:avLst/>
            <a:gdLst>
              <a:gd name="T0" fmla="*/ 22 w 158"/>
              <a:gd name="T1" fmla="*/ 0 h 376"/>
              <a:gd name="T2" fmla="*/ 30 w 158"/>
              <a:gd name="T3" fmla="*/ 168 h 376"/>
              <a:gd name="T4" fmla="*/ 102 w 158"/>
              <a:gd name="T5" fmla="*/ 224 h 376"/>
              <a:gd name="T6" fmla="*/ 126 w 158"/>
              <a:gd name="T7" fmla="*/ 240 h 376"/>
              <a:gd name="T8" fmla="*/ 142 w 158"/>
              <a:gd name="T9" fmla="*/ 264 h 376"/>
              <a:gd name="T10" fmla="*/ 158 w 158"/>
              <a:gd name="T11" fmla="*/ 312 h 376"/>
              <a:gd name="T12" fmla="*/ 150 w 158"/>
              <a:gd name="T13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376">
                <a:moveTo>
                  <a:pt x="22" y="0"/>
                </a:moveTo>
                <a:cubicBezTo>
                  <a:pt x="16" y="49"/>
                  <a:pt x="0" y="123"/>
                  <a:pt x="30" y="168"/>
                </a:cubicBezTo>
                <a:cubicBezTo>
                  <a:pt x="45" y="191"/>
                  <a:pt x="83" y="211"/>
                  <a:pt x="102" y="224"/>
                </a:cubicBezTo>
                <a:cubicBezTo>
                  <a:pt x="110" y="229"/>
                  <a:pt x="126" y="240"/>
                  <a:pt x="126" y="240"/>
                </a:cubicBezTo>
                <a:cubicBezTo>
                  <a:pt x="131" y="248"/>
                  <a:pt x="138" y="255"/>
                  <a:pt x="142" y="264"/>
                </a:cubicBezTo>
                <a:cubicBezTo>
                  <a:pt x="149" y="279"/>
                  <a:pt x="158" y="312"/>
                  <a:pt x="158" y="312"/>
                </a:cubicBezTo>
                <a:cubicBezTo>
                  <a:pt x="155" y="333"/>
                  <a:pt x="150" y="376"/>
                  <a:pt x="150" y="37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6"/>
          <p:cNvSpPr>
            <a:spLocks/>
          </p:cNvSpPr>
          <p:nvPr/>
        </p:nvSpPr>
        <p:spPr bwMode="auto">
          <a:xfrm>
            <a:off x="3670837" y="4775199"/>
            <a:ext cx="469900" cy="558800"/>
          </a:xfrm>
          <a:custGeom>
            <a:avLst/>
            <a:gdLst>
              <a:gd name="T0" fmla="*/ 296 w 296"/>
              <a:gd name="T1" fmla="*/ 0 h 352"/>
              <a:gd name="T2" fmla="*/ 200 w 296"/>
              <a:gd name="T3" fmla="*/ 56 h 352"/>
              <a:gd name="T4" fmla="*/ 8 w 296"/>
              <a:gd name="T5" fmla="*/ 104 h 352"/>
              <a:gd name="T6" fmla="*/ 32 w 296"/>
              <a:gd name="T7" fmla="*/ 200 h 352"/>
              <a:gd name="T8" fmla="*/ 40 w 296"/>
              <a:gd name="T9" fmla="*/ 224 h 352"/>
              <a:gd name="T10" fmla="*/ 0 w 296"/>
              <a:gd name="T11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6" h="352">
                <a:moveTo>
                  <a:pt x="296" y="0"/>
                </a:moveTo>
                <a:cubicBezTo>
                  <a:pt x="237" y="59"/>
                  <a:pt x="270" y="44"/>
                  <a:pt x="200" y="56"/>
                </a:cubicBezTo>
                <a:cubicBezTo>
                  <a:pt x="121" y="50"/>
                  <a:pt x="38" y="15"/>
                  <a:pt x="8" y="104"/>
                </a:cubicBezTo>
                <a:cubicBezTo>
                  <a:pt x="19" y="169"/>
                  <a:pt x="11" y="137"/>
                  <a:pt x="32" y="200"/>
                </a:cubicBezTo>
                <a:cubicBezTo>
                  <a:pt x="35" y="208"/>
                  <a:pt x="40" y="224"/>
                  <a:pt x="40" y="224"/>
                </a:cubicBezTo>
                <a:cubicBezTo>
                  <a:pt x="32" y="323"/>
                  <a:pt x="49" y="303"/>
                  <a:pt x="0" y="35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17"/>
          <p:cNvSpPr>
            <a:spLocks/>
          </p:cNvSpPr>
          <p:nvPr/>
        </p:nvSpPr>
        <p:spPr bwMode="auto">
          <a:xfrm>
            <a:off x="3658137" y="5016499"/>
            <a:ext cx="622300" cy="384175"/>
          </a:xfrm>
          <a:custGeom>
            <a:avLst/>
            <a:gdLst>
              <a:gd name="T0" fmla="*/ 392 w 392"/>
              <a:gd name="T1" fmla="*/ 0 h 242"/>
              <a:gd name="T2" fmla="*/ 272 w 392"/>
              <a:gd name="T3" fmla="*/ 24 h 242"/>
              <a:gd name="T4" fmla="*/ 208 w 392"/>
              <a:gd name="T5" fmla="*/ 88 h 242"/>
              <a:gd name="T6" fmla="*/ 104 w 392"/>
              <a:gd name="T7" fmla="*/ 240 h 242"/>
              <a:gd name="T8" fmla="*/ 0 w 392"/>
              <a:gd name="T9" fmla="*/ 24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2" h="242">
                <a:moveTo>
                  <a:pt x="392" y="0"/>
                </a:moveTo>
                <a:cubicBezTo>
                  <a:pt x="353" y="13"/>
                  <a:pt x="313" y="18"/>
                  <a:pt x="272" y="24"/>
                </a:cubicBezTo>
                <a:cubicBezTo>
                  <a:pt x="247" y="41"/>
                  <a:pt x="221" y="59"/>
                  <a:pt x="208" y="88"/>
                </a:cubicBezTo>
                <a:cubicBezTo>
                  <a:pt x="188" y="134"/>
                  <a:pt x="171" y="236"/>
                  <a:pt x="104" y="240"/>
                </a:cubicBezTo>
                <a:cubicBezTo>
                  <a:pt x="69" y="242"/>
                  <a:pt x="35" y="240"/>
                  <a:pt x="0" y="24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18"/>
          <p:cNvSpPr>
            <a:spLocks/>
          </p:cNvSpPr>
          <p:nvPr/>
        </p:nvSpPr>
        <p:spPr bwMode="auto">
          <a:xfrm>
            <a:off x="3658137" y="5460999"/>
            <a:ext cx="660400" cy="393700"/>
          </a:xfrm>
          <a:custGeom>
            <a:avLst/>
            <a:gdLst>
              <a:gd name="T0" fmla="*/ 416 w 416"/>
              <a:gd name="T1" fmla="*/ 248 h 248"/>
              <a:gd name="T2" fmla="*/ 376 w 416"/>
              <a:gd name="T3" fmla="*/ 136 h 248"/>
              <a:gd name="T4" fmla="*/ 336 w 416"/>
              <a:gd name="T5" fmla="*/ 40 h 248"/>
              <a:gd name="T6" fmla="*/ 312 w 416"/>
              <a:gd name="T7" fmla="*/ 16 h 248"/>
              <a:gd name="T8" fmla="*/ 264 w 416"/>
              <a:gd name="T9" fmla="*/ 0 h 248"/>
              <a:gd name="T10" fmla="*/ 184 w 416"/>
              <a:gd name="T11" fmla="*/ 16 h 248"/>
              <a:gd name="T12" fmla="*/ 136 w 416"/>
              <a:gd name="T13" fmla="*/ 32 h 248"/>
              <a:gd name="T14" fmla="*/ 112 w 416"/>
              <a:gd name="T15" fmla="*/ 40 h 248"/>
              <a:gd name="T16" fmla="*/ 0 w 416"/>
              <a:gd name="T17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6" h="248">
                <a:moveTo>
                  <a:pt x="416" y="248"/>
                </a:moveTo>
                <a:cubicBezTo>
                  <a:pt x="407" y="205"/>
                  <a:pt x="393" y="174"/>
                  <a:pt x="376" y="136"/>
                </a:cubicBezTo>
                <a:cubicBezTo>
                  <a:pt x="361" y="102"/>
                  <a:pt x="360" y="69"/>
                  <a:pt x="336" y="40"/>
                </a:cubicBezTo>
                <a:cubicBezTo>
                  <a:pt x="329" y="31"/>
                  <a:pt x="322" y="21"/>
                  <a:pt x="312" y="16"/>
                </a:cubicBezTo>
                <a:cubicBezTo>
                  <a:pt x="297" y="8"/>
                  <a:pt x="264" y="0"/>
                  <a:pt x="264" y="0"/>
                </a:cubicBezTo>
                <a:cubicBezTo>
                  <a:pt x="232" y="5"/>
                  <a:pt x="214" y="7"/>
                  <a:pt x="184" y="16"/>
                </a:cubicBezTo>
                <a:cubicBezTo>
                  <a:pt x="168" y="21"/>
                  <a:pt x="152" y="27"/>
                  <a:pt x="136" y="32"/>
                </a:cubicBezTo>
                <a:cubicBezTo>
                  <a:pt x="128" y="35"/>
                  <a:pt x="112" y="40"/>
                  <a:pt x="112" y="40"/>
                </a:cubicBezTo>
                <a:cubicBezTo>
                  <a:pt x="96" y="39"/>
                  <a:pt x="0" y="50"/>
                  <a:pt x="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19"/>
          <p:cNvSpPr>
            <a:spLocks/>
          </p:cNvSpPr>
          <p:nvPr/>
        </p:nvSpPr>
        <p:spPr bwMode="auto">
          <a:xfrm>
            <a:off x="3607337" y="5473699"/>
            <a:ext cx="584200" cy="520700"/>
          </a:xfrm>
          <a:custGeom>
            <a:avLst/>
            <a:gdLst>
              <a:gd name="T0" fmla="*/ 368 w 368"/>
              <a:gd name="T1" fmla="*/ 328 h 328"/>
              <a:gd name="T2" fmla="*/ 0 w 368"/>
              <a:gd name="T3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68" h="328">
                <a:moveTo>
                  <a:pt x="368" y="328"/>
                </a:moveTo>
                <a:cubicBezTo>
                  <a:pt x="198" y="300"/>
                  <a:pt x="0" y="194"/>
                  <a:pt x="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>
            <a:off x="4534437" y="4805361"/>
            <a:ext cx="546100" cy="528638"/>
          </a:xfrm>
          <a:custGeom>
            <a:avLst/>
            <a:gdLst>
              <a:gd name="T0" fmla="*/ 0 w 344"/>
              <a:gd name="T1" fmla="*/ 13 h 333"/>
              <a:gd name="T2" fmla="*/ 104 w 344"/>
              <a:gd name="T3" fmla="*/ 29 h 333"/>
              <a:gd name="T4" fmla="*/ 296 w 344"/>
              <a:gd name="T5" fmla="*/ 189 h 333"/>
              <a:gd name="T6" fmla="*/ 336 w 344"/>
              <a:gd name="T7" fmla="*/ 285 h 333"/>
              <a:gd name="T8" fmla="*/ 344 w 344"/>
              <a:gd name="T9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4" h="333">
                <a:moveTo>
                  <a:pt x="0" y="13"/>
                </a:moveTo>
                <a:cubicBezTo>
                  <a:pt x="39" y="0"/>
                  <a:pt x="65" y="16"/>
                  <a:pt x="104" y="29"/>
                </a:cubicBezTo>
                <a:cubicBezTo>
                  <a:pt x="184" y="56"/>
                  <a:pt x="238" y="131"/>
                  <a:pt x="296" y="189"/>
                </a:cubicBezTo>
                <a:cubicBezTo>
                  <a:pt x="321" y="214"/>
                  <a:pt x="325" y="253"/>
                  <a:pt x="336" y="285"/>
                </a:cubicBezTo>
                <a:cubicBezTo>
                  <a:pt x="341" y="300"/>
                  <a:pt x="344" y="333"/>
                  <a:pt x="344" y="33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21"/>
          <p:cNvSpPr>
            <a:spLocks/>
          </p:cNvSpPr>
          <p:nvPr/>
        </p:nvSpPr>
        <p:spPr bwMode="auto">
          <a:xfrm>
            <a:off x="4712237" y="4711699"/>
            <a:ext cx="568325" cy="635000"/>
          </a:xfrm>
          <a:custGeom>
            <a:avLst/>
            <a:gdLst>
              <a:gd name="T0" fmla="*/ 0 w 358"/>
              <a:gd name="T1" fmla="*/ 0 h 400"/>
              <a:gd name="T2" fmla="*/ 168 w 358"/>
              <a:gd name="T3" fmla="*/ 88 h 400"/>
              <a:gd name="T4" fmla="*/ 216 w 358"/>
              <a:gd name="T5" fmla="*/ 112 h 400"/>
              <a:gd name="T6" fmla="*/ 264 w 358"/>
              <a:gd name="T7" fmla="*/ 152 h 400"/>
              <a:gd name="T8" fmla="*/ 336 w 358"/>
              <a:gd name="T9" fmla="*/ 272 h 400"/>
              <a:gd name="T10" fmla="*/ 272 w 358"/>
              <a:gd name="T11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8" h="400">
                <a:moveTo>
                  <a:pt x="0" y="0"/>
                </a:moveTo>
                <a:cubicBezTo>
                  <a:pt x="54" y="40"/>
                  <a:pt x="109" y="58"/>
                  <a:pt x="168" y="88"/>
                </a:cubicBezTo>
                <a:cubicBezTo>
                  <a:pt x="230" y="119"/>
                  <a:pt x="156" y="92"/>
                  <a:pt x="216" y="112"/>
                </a:cubicBezTo>
                <a:cubicBezTo>
                  <a:pt x="231" y="127"/>
                  <a:pt x="250" y="136"/>
                  <a:pt x="264" y="152"/>
                </a:cubicBezTo>
                <a:cubicBezTo>
                  <a:pt x="297" y="190"/>
                  <a:pt x="309" y="232"/>
                  <a:pt x="336" y="272"/>
                </a:cubicBezTo>
                <a:cubicBezTo>
                  <a:pt x="358" y="358"/>
                  <a:pt x="337" y="367"/>
                  <a:pt x="272" y="40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Freeform 22"/>
          <p:cNvSpPr>
            <a:spLocks/>
          </p:cNvSpPr>
          <p:nvPr/>
        </p:nvSpPr>
        <p:spPr bwMode="auto">
          <a:xfrm>
            <a:off x="5093237" y="4787899"/>
            <a:ext cx="495300" cy="584200"/>
          </a:xfrm>
          <a:custGeom>
            <a:avLst/>
            <a:gdLst>
              <a:gd name="T0" fmla="*/ 312 w 312"/>
              <a:gd name="T1" fmla="*/ 0 h 368"/>
              <a:gd name="T2" fmla="*/ 216 w 312"/>
              <a:gd name="T3" fmla="*/ 208 h 368"/>
              <a:gd name="T4" fmla="*/ 168 w 312"/>
              <a:gd name="T5" fmla="*/ 304 h 368"/>
              <a:gd name="T6" fmla="*/ 0 w 312"/>
              <a:gd name="T7" fmla="*/ 36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368">
                <a:moveTo>
                  <a:pt x="312" y="0"/>
                </a:moveTo>
                <a:cubicBezTo>
                  <a:pt x="298" y="82"/>
                  <a:pt x="269" y="145"/>
                  <a:pt x="216" y="208"/>
                </a:cubicBezTo>
                <a:cubicBezTo>
                  <a:pt x="192" y="236"/>
                  <a:pt x="196" y="279"/>
                  <a:pt x="168" y="304"/>
                </a:cubicBezTo>
                <a:cubicBezTo>
                  <a:pt x="130" y="337"/>
                  <a:pt x="49" y="368"/>
                  <a:pt x="0" y="36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23"/>
          <p:cNvSpPr>
            <a:spLocks/>
          </p:cNvSpPr>
          <p:nvPr/>
        </p:nvSpPr>
        <p:spPr bwMode="auto">
          <a:xfrm>
            <a:off x="5080537" y="5402261"/>
            <a:ext cx="812800" cy="287338"/>
          </a:xfrm>
          <a:custGeom>
            <a:avLst/>
            <a:gdLst>
              <a:gd name="T0" fmla="*/ 512 w 512"/>
              <a:gd name="T1" fmla="*/ 181 h 181"/>
              <a:gd name="T2" fmla="*/ 408 w 512"/>
              <a:gd name="T3" fmla="*/ 69 h 181"/>
              <a:gd name="T4" fmla="*/ 312 w 512"/>
              <a:gd name="T5" fmla="*/ 29 h 181"/>
              <a:gd name="T6" fmla="*/ 0 w 512"/>
              <a:gd name="T7" fmla="*/ 5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181">
                <a:moveTo>
                  <a:pt x="512" y="181"/>
                </a:moveTo>
                <a:cubicBezTo>
                  <a:pt x="475" y="156"/>
                  <a:pt x="452" y="84"/>
                  <a:pt x="408" y="69"/>
                </a:cubicBezTo>
                <a:cubicBezTo>
                  <a:pt x="374" y="58"/>
                  <a:pt x="347" y="41"/>
                  <a:pt x="312" y="29"/>
                </a:cubicBezTo>
                <a:cubicBezTo>
                  <a:pt x="224" y="0"/>
                  <a:pt x="92" y="5"/>
                  <a:pt x="0" y="5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Freeform 24"/>
          <p:cNvSpPr>
            <a:spLocks/>
          </p:cNvSpPr>
          <p:nvPr/>
        </p:nvSpPr>
        <p:spPr bwMode="auto">
          <a:xfrm>
            <a:off x="5017037" y="5434011"/>
            <a:ext cx="762000" cy="712788"/>
          </a:xfrm>
          <a:custGeom>
            <a:avLst/>
            <a:gdLst>
              <a:gd name="T0" fmla="*/ 464 w 480"/>
              <a:gd name="T1" fmla="*/ 449 h 449"/>
              <a:gd name="T2" fmla="*/ 400 w 480"/>
              <a:gd name="T3" fmla="*/ 353 h 449"/>
              <a:gd name="T4" fmla="*/ 160 w 480"/>
              <a:gd name="T5" fmla="*/ 169 h 449"/>
              <a:gd name="T6" fmla="*/ 144 w 480"/>
              <a:gd name="T7" fmla="*/ 105 h 449"/>
              <a:gd name="T8" fmla="*/ 0 w 480"/>
              <a:gd name="T9" fmla="*/ 17 h 449"/>
              <a:gd name="T10" fmla="*/ 32 w 480"/>
              <a:gd name="T11" fmla="*/ 1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" h="449">
                <a:moveTo>
                  <a:pt x="464" y="449"/>
                </a:moveTo>
                <a:cubicBezTo>
                  <a:pt x="480" y="402"/>
                  <a:pt x="436" y="378"/>
                  <a:pt x="400" y="353"/>
                </a:cubicBezTo>
                <a:cubicBezTo>
                  <a:pt x="316" y="294"/>
                  <a:pt x="220" y="259"/>
                  <a:pt x="160" y="169"/>
                </a:cubicBezTo>
                <a:cubicBezTo>
                  <a:pt x="159" y="163"/>
                  <a:pt x="151" y="116"/>
                  <a:pt x="144" y="105"/>
                </a:cubicBezTo>
                <a:cubicBezTo>
                  <a:pt x="113" y="58"/>
                  <a:pt x="44" y="47"/>
                  <a:pt x="0" y="17"/>
                </a:cubicBezTo>
                <a:cubicBezTo>
                  <a:pt x="26" y="0"/>
                  <a:pt x="14" y="1"/>
                  <a:pt x="32" y="1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>
            <a:off x="4559837" y="5410199"/>
            <a:ext cx="444500" cy="774700"/>
          </a:xfrm>
          <a:custGeom>
            <a:avLst/>
            <a:gdLst>
              <a:gd name="T0" fmla="*/ 0 w 280"/>
              <a:gd name="T1" fmla="*/ 488 h 488"/>
              <a:gd name="T2" fmla="*/ 112 w 280"/>
              <a:gd name="T3" fmla="*/ 256 h 488"/>
              <a:gd name="T4" fmla="*/ 112 w 280"/>
              <a:gd name="T5" fmla="*/ 168 h 488"/>
              <a:gd name="T6" fmla="*/ 256 w 280"/>
              <a:gd name="T7" fmla="*/ 40 h 488"/>
              <a:gd name="T8" fmla="*/ 280 w 280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" h="488">
                <a:moveTo>
                  <a:pt x="0" y="488"/>
                </a:moveTo>
                <a:cubicBezTo>
                  <a:pt x="74" y="414"/>
                  <a:pt x="99" y="362"/>
                  <a:pt x="112" y="256"/>
                </a:cubicBezTo>
                <a:cubicBezTo>
                  <a:pt x="105" y="216"/>
                  <a:pt x="98" y="206"/>
                  <a:pt x="112" y="168"/>
                </a:cubicBezTo>
                <a:cubicBezTo>
                  <a:pt x="127" y="127"/>
                  <a:pt x="219" y="65"/>
                  <a:pt x="256" y="40"/>
                </a:cubicBezTo>
                <a:cubicBezTo>
                  <a:pt x="275" y="11"/>
                  <a:pt x="268" y="25"/>
                  <a:pt x="28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Freeform 26"/>
          <p:cNvSpPr>
            <a:spLocks/>
          </p:cNvSpPr>
          <p:nvPr/>
        </p:nvSpPr>
        <p:spPr bwMode="auto">
          <a:xfrm>
            <a:off x="4463000" y="5384799"/>
            <a:ext cx="541337" cy="30162"/>
          </a:xfrm>
          <a:custGeom>
            <a:avLst/>
            <a:gdLst>
              <a:gd name="T0" fmla="*/ 37 w 341"/>
              <a:gd name="T1" fmla="*/ 0 h 19"/>
              <a:gd name="T2" fmla="*/ 189 w 341"/>
              <a:gd name="T3" fmla="*/ 0 h 19"/>
              <a:gd name="T4" fmla="*/ 341 w 341"/>
              <a:gd name="T5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1" h="19">
                <a:moveTo>
                  <a:pt x="37" y="0"/>
                </a:moveTo>
                <a:cubicBezTo>
                  <a:pt x="188" y="19"/>
                  <a:pt x="0" y="0"/>
                  <a:pt x="189" y="0"/>
                </a:cubicBezTo>
                <a:cubicBezTo>
                  <a:pt x="240" y="0"/>
                  <a:pt x="290" y="8"/>
                  <a:pt x="341" y="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 smtClean="0"/>
              <a:t>Clustering: Real </a:t>
            </a:r>
            <a:r>
              <a:rPr lang="en-US" altLang="he-IL" dirty="0"/>
              <a:t>Example</a:t>
            </a: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963"/>
            <a:ext cx="7777163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5105400" y="4800600"/>
            <a:ext cx="34900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L*u*v space representation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53929"/>
              </p:ext>
            </p:extLst>
          </p:nvPr>
        </p:nvGraphicFramePr>
        <p:xfrm>
          <a:off x="1031809" y="5200710"/>
          <a:ext cx="3139325" cy="85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5" imgW="1866600" imgH="507960" progId="Equation.DSMT4">
                  <p:embed/>
                </p:oleObj>
              </mc:Choice>
              <mc:Fallback>
                <p:oleObj name="Equation" r:id="rId5" imgW="1866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09" y="5200710"/>
                        <a:ext cx="3139325" cy="852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29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anchor="ctr">
            <a:normAutofit/>
          </a:bodyPr>
          <a:lstStyle/>
          <a:p>
            <a:r>
              <a:rPr lang="en-US" altLang="he-IL" dirty="0" smtClean="0"/>
              <a:t>Clustering: Real </a:t>
            </a:r>
            <a:r>
              <a:rPr lang="en-US" altLang="he-IL" dirty="0"/>
              <a:t>Example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212850"/>
            <a:ext cx="6062662" cy="53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533400" y="5457825"/>
            <a:ext cx="2393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Not all trajectories</a:t>
            </a:r>
          </a:p>
          <a:p>
            <a:r>
              <a:rPr lang="en-US" altLang="en-US"/>
              <a:t>in the attraction basin</a:t>
            </a:r>
          </a:p>
          <a:p>
            <a:r>
              <a:rPr lang="en-US" altLang="en-US"/>
              <a:t>reach the same mode</a:t>
            </a:r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 flipV="1">
            <a:off x="2819400" y="4924425"/>
            <a:ext cx="1828800" cy="8382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 flipV="1">
            <a:off x="2895600" y="5076825"/>
            <a:ext cx="1905000" cy="9144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V="1">
            <a:off x="2895600" y="5203825"/>
            <a:ext cx="2044700" cy="9398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228600" y="1571625"/>
            <a:ext cx="1676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2D (L*u) space representation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7613650" y="1600200"/>
            <a:ext cx="153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Final clusters</a:t>
            </a:r>
          </a:p>
        </p:txBody>
      </p:sp>
    </p:spTree>
    <p:extLst>
      <p:ext uri="{BB962C8B-B14F-4D97-AF65-F5344CB8AC3E}">
        <p14:creationId xmlns:p14="http://schemas.microsoft.com/office/powerpoint/2010/main" val="25711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/>
      <p:bldP spid="79877" grpId="0" animBg="1"/>
      <p:bldP spid="79877" grpId="1" animBg="1"/>
      <p:bldP spid="79878" grpId="0" animBg="1"/>
      <p:bldP spid="79878" grpId="1" animBg="1"/>
      <p:bldP spid="79879" grpId="0" animBg="1"/>
      <p:bldP spid="7987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The mean shift algorithm seeks </a:t>
            </a:r>
            <a:r>
              <a:rPr lang="en-US" altLang="en-US" i="1" dirty="0" smtClean="0"/>
              <a:t>modes</a:t>
            </a:r>
            <a:r>
              <a:rPr lang="en-US" altLang="en-US" dirty="0" smtClean="0"/>
              <a:t> of the given set of points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marL="6286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Choose kernel and bandwidth</a:t>
            </a:r>
          </a:p>
          <a:p>
            <a:pPr marL="628650" indent="-514350">
              <a:buFont typeface="Calibri" panose="020F0502020204030204" pitchFamily="34" charset="0"/>
              <a:buAutoNum type="arabicPeriod"/>
            </a:pPr>
            <a:endParaRPr lang="en-US" altLang="en-US" dirty="0" smtClean="0"/>
          </a:p>
          <a:p>
            <a:pPr marL="6286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For each point:</a:t>
            </a:r>
          </a:p>
          <a:p>
            <a:pPr marL="971550" lvl="1" indent="-457200">
              <a:buFont typeface="Calibri" panose="020F0502020204030204" pitchFamily="34" charset="0"/>
              <a:buAutoNum type="alphaLcParenR"/>
            </a:pPr>
            <a:r>
              <a:rPr lang="en-US" altLang="en-US" dirty="0" smtClean="0"/>
              <a:t>Center a window on that point</a:t>
            </a:r>
          </a:p>
          <a:p>
            <a:pPr marL="971550" lvl="1" indent="-457200">
              <a:buFont typeface="Calibri" panose="020F0502020204030204" pitchFamily="34" charset="0"/>
              <a:buAutoNum type="alphaLcParenR"/>
            </a:pPr>
            <a:r>
              <a:rPr lang="en-US" altLang="en-US" dirty="0" smtClean="0"/>
              <a:t>Compute the mean of the data in the search window</a:t>
            </a:r>
          </a:p>
          <a:p>
            <a:pPr marL="971550" lvl="1" indent="-457200">
              <a:buFont typeface="Calibri" panose="020F0502020204030204" pitchFamily="34" charset="0"/>
              <a:buAutoNum type="alphaLcParenR"/>
            </a:pPr>
            <a:r>
              <a:rPr lang="en-US" altLang="en-US" dirty="0" smtClean="0"/>
              <a:t>Center the search window at the new mean location</a:t>
            </a:r>
          </a:p>
          <a:p>
            <a:pPr marL="971550" lvl="1" indent="-457200">
              <a:buFont typeface="Calibri" panose="020F0502020204030204" pitchFamily="34" charset="0"/>
              <a:buAutoNum type="alphaLcParenR"/>
            </a:pPr>
            <a:r>
              <a:rPr lang="en-US" altLang="en-US" dirty="0" smtClean="0"/>
              <a:t>Repeat (</a:t>
            </a:r>
            <a:r>
              <a:rPr lang="en-US" altLang="en-US" dirty="0" err="1" smtClean="0"/>
              <a:t>b,c</a:t>
            </a:r>
            <a:r>
              <a:rPr lang="en-US" altLang="en-US" dirty="0" smtClean="0"/>
              <a:t>) until convergence</a:t>
            </a:r>
          </a:p>
          <a:p>
            <a:pPr marL="971550" lvl="1" indent="-457200">
              <a:buFont typeface="Calibri" panose="020F0502020204030204" pitchFamily="34" charset="0"/>
              <a:buAutoNum type="alphaLcParenR"/>
            </a:pPr>
            <a:endParaRPr lang="en-US" altLang="en-US" dirty="0" smtClean="0"/>
          </a:p>
          <a:p>
            <a:pPr marL="6286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Assign points that lead to nearby modes to the same cluster</a:t>
            </a:r>
          </a:p>
          <a:p>
            <a:pPr marL="533400" indent="-533400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71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Segmentation by Mean Shift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idx="1"/>
          </p:nvPr>
        </p:nvSpPr>
        <p:spPr>
          <a:xfrm>
            <a:off x="628650" y="2887506"/>
            <a:ext cx="7886700" cy="3616325"/>
          </a:xfrm>
        </p:spPr>
        <p:txBody>
          <a:bodyPr/>
          <a:lstStyle/>
          <a:p>
            <a:pPr marL="533400" indent="-53340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000" dirty="0" smtClean="0"/>
              <a:t>Find features (color, gradients, texture, </a:t>
            </a:r>
            <a:r>
              <a:rPr lang="en-US" altLang="en-US" sz="2000" dirty="0" err="1" smtClean="0"/>
              <a:t>etc</a:t>
            </a:r>
            <a:r>
              <a:rPr lang="en-US" altLang="en-US" sz="2000" dirty="0" smtClean="0"/>
              <a:t>)</a:t>
            </a:r>
          </a:p>
          <a:p>
            <a:pPr marL="533400" indent="-53340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000" dirty="0" smtClean="0"/>
              <a:t>Set kernel size for features </a:t>
            </a:r>
            <a:r>
              <a:rPr lang="en-US" altLang="en-US" sz="2000" dirty="0" smtClean="0"/>
              <a:t>K</a:t>
            </a:r>
            <a:r>
              <a:rPr lang="en-US" altLang="en-US" sz="2000" baseline="-25000" dirty="0" smtClean="0"/>
              <a:t>r </a:t>
            </a:r>
            <a:r>
              <a:rPr lang="en-US" altLang="en-US" sz="2000" dirty="0" smtClean="0"/>
              <a:t> </a:t>
            </a:r>
            <a:r>
              <a:rPr lang="en-US" altLang="en-US" sz="2000" dirty="0" smtClean="0"/>
              <a:t>and position K</a:t>
            </a:r>
            <a:r>
              <a:rPr lang="en-US" altLang="en-US" sz="2000" baseline="-25000" dirty="0" smtClean="0"/>
              <a:t>s</a:t>
            </a:r>
            <a:endParaRPr lang="en-US" altLang="en-US" sz="2000" dirty="0" smtClean="0"/>
          </a:p>
          <a:p>
            <a:pPr marL="533400" indent="-53340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000" dirty="0" smtClean="0"/>
              <a:t>Initialize windows at individual pixel locations</a:t>
            </a:r>
          </a:p>
          <a:p>
            <a:pPr marL="533400" indent="-53340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000" dirty="0" smtClean="0"/>
              <a:t>Perform mean shift for each window until convergence</a:t>
            </a:r>
          </a:p>
          <a:p>
            <a:pPr marL="533400" indent="-53340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000" dirty="0" smtClean="0"/>
              <a:t>Merge windows that are within width of </a:t>
            </a:r>
            <a:r>
              <a:rPr lang="en-US" altLang="en-US" sz="2000" dirty="0" smtClean="0"/>
              <a:t>K</a:t>
            </a:r>
            <a:r>
              <a:rPr lang="en-US" altLang="en-US" sz="2000" baseline="-25000" dirty="0" smtClean="0"/>
              <a:t>r</a:t>
            </a:r>
            <a:r>
              <a:rPr lang="en-US" altLang="en-US" sz="2000" dirty="0" smtClean="0"/>
              <a:t> </a:t>
            </a:r>
            <a:r>
              <a:rPr lang="en-US" altLang="en-US" sz="2000" dirty="0" smtClean="0"/>
              <a:t>and K</a:t>
            </a:r>
            <a:r>
              <a:rPr lang="en-US" altLang="en-US" sz="2000" baseline="-25000" dirty="0" smtClean="0"/>
              <a:t>s</a:t>
            </a:r>
            <a:endParaRPr lang="en-US" altLang="en-US" sz="2000" dirty="0" smtClean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28650" y="1391444"/>
            <a:ext cx="672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u="sng">
                <a:solidFill>
                  <a:srgbClr val="CC3300"/>
                </a:solidFill>
              </a:rPr>
              <a:t>Feature space</a:t>
            </a:r>
            <a:r>
              <a:rPr lang="en-US" altLang="en-US">
                <a:solidFill>
                  <a:srgbClr val="CC3300"/>
                </a:solidFill>
              </a:rPr>
              <a:t> : Joint domain = spatial coordinates + color space</a:t>
            </a:r>
            <a:endParaRPr lang="en-US" altLang="en-US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39832"/>
              </p:ext>
            </p:extLst>
          </p:nvPr>
        </p:nvGraphicFramePr>
        <p:xfrm>
          <a:off x="2421312" y="2290827"/>
          <a:ext cx="3139325" cy="85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4" imgW="1866600" imgH="507960" progId="Equation.DSMT4">
                  <p:embed/>
                </p:oleObj>
              </mc:Choice>
              <mc:Fallback>
                <p:oleObj name="Equation" r:id="rId4" imgW="1866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1312" y="2290827"/>
                        <a:ext cx="3139325" cy="852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3992450" y="1758156"/>
            <a:ext cx="695459" cy="529211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5112913" y="1758156"/>
            <a:ext cx="1390918" cy="529211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868761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293836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258911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868761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1017431" y="6475413"/>
            <a:ext cx="64257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cs typeface="Arial" panose="020B0604020202020204" pitchFamily="34" charset="0"/>
              </a:rPr>
              <a:t>http://www.caip.rutgers.edu/~comanici/MSPAMI/msPamiResults.html</a:t>
            </a: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Mean shift segmentation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257162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1017431" y="6475413"/>
            <a:ext cx="64257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cs typeface="Arial" panose="020B0604020202020204" pitchFamily="34" charset="0"/>
              </a:rPr>
              <a:t>http://www.caip.rutgers.edu/~comanici/MSPAMI/msPamiResults.html</a:t>
            </a: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Mean shift segmentation results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395413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3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Mean Shift: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 filtering is a process by which we can enhance, modify or </a:t>
            </a:r>
            <a:r>
              <a:rPr lang="en-GB" dirty="0" err="1"/>
              <a:t>multilate</a:t>
            </a:r>
            <a:r>
              <a:rPr lang="en-GB" dirty="0"/>
              <a:t> </a:t>
            </a:r>
            <a:r>
              <a:rPr lang="en-GB" dirty="0" smtClean="0"/>
              <a:t>images.</a:t>
            </a:r>
          </a:p>
          <a:p>
            <a:endParaRPr lang="en-GB" dirty="0" smtClean="0"/>
          </a:p>
          <a:p>
            <a:r>
              <a:rPr lang="en-GB" dirty="0" smtClean="0"/>
              <a:t>Filtering </a:t>
            </a:r>
            <a:r>
              <a:rPr lang="en-GB" dirty="0"/>
              <a:t>reduces the influence from noise to mode detection.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Mean </a:t>
            </a:r>
            <a:r>
              <a:rPr lang="en-GB" dirty="0"/>
              <a:t>shift filtering can work with binary, </a:t>
            </a:r>
            <a:r>
              <a:rPr lang="en-GB" dirty="0" err="1"/>
              <a:t>gray</a:t>
            </a:r>
            <a:r>
              <a:rPr lang="en-GB" dirty="0"/>
              <a:t> scale, RGB and arbitrary </a:t>
            </a:r>
            <a:r>
              <a:rPr lang="en-GB" dirty="0" err="1"/>
              <a:t>multichanel</a:t>
            </a:r>
            <a:r>
              <a:rPr lang="en-GB" dirty="0"/>
              <a:t> </a:t>
            </a:r>
            <a:r>
              <a:rPr lang="en-GB" dirty="0" smtClean="0"/>
              <a:t>images.</a:t>
            </a:r>
          </a:p>
          <a:p>
            <a:endParaRPr lang="en-GB" dirty="0" smtClean="0"/>
          </a:p>
          <a:p>
            <a:r>
              <a:rPr lang="en-GB" dirty="0" smtClean="0"/>
              <a:t>Filtering </a:t>
            </a:r>
            <a:r>
              <a:rPr lang="en-GB" dirty="0"/>
              <a:t>is the first step of mean shift segmentation process.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/>
              <a:t>second step is the clustering of filtered data point </a:t>
            </a:r>
          </a:p>
        </p:txBody>
      </p:sp>
    </p:spTree>
    <p:extLst>
      <p:ext uri="{BB962C8B-B14F-4D97-AF65-F5344CB8AC3E}">
        <p14:creationId xmlns:p14="http://schemas.microsoft.com/office/powerpoint/2010/main" val="23759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Filtering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987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 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the d-dimensional input image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be </a:t>
                </a:r>
                <a:r>
                  <a:rPr lang="en-US" dirty="0"/>
                  <a:t>the </a:t>
                </a:r>
                <a:r>
                  <a:rPr lang="en-US" dirty="0" smtClean="0"/>
                  <a:t>filtered image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/>
                  <a:t>Algorithm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Initialize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sz="16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nary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nary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till convergence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9874"/>
              </a:xfrm>
              <a:blipFill rotWithShape="0">
                <a:blip r:embed="rId2"/>
                <a:stretch>
                  <a:fillRect l="-927" t="-1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9213" y="6150114"/>
                <a:ext cx="85255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FF"/>
                    </a:solidFill>
                  </a:rPr>
                  <a:t>Spatial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 smtClean="0">
                    <a:solidFill>
                      <a:srgbClr val="0000FF"/>
                    </a:solidFill>
                  </a:rPr>
                  <a:t> will have range component of the point of convergence 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13" y="6150114"/>
                <a:ext cx="8525574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787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99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3267075" cy="3267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91" y="1027907"/>
            <a:ext cx="4285859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7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Segmentation methods – overview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Edge based </a:t>
            </a:r>
          </a:p>
          <a:p>
            <a:pPr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Thresholding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K-means clustering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The k-means algorithm is an algorithm to cluster n objects based on attributes into k partitions, k &lt; </a:t>
            </a:r>
            <a:r>
              <a:rPr lang="en-US" altLang="en-US" sz="2000" dirty="0" smtClean="0"/>
              <a:t>n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Mean-shift </a:t>
            </a:r>
            <a:r>
              <a:rPr lang="en-US" altLang="en-US" sz="2000" b="1" dirty="0" smtClean="0"/>
              <a:t>algorithm</a:t>
            </a:r>
          </a:p>
          <a:p>
            <a:pPr>
              <a:lnSpc>
                <a:spcPct val="90000"/>
              </a:lnSpc>
            </a:pPr>
            <a:endParaRPr lang="en-US" altLang="en-US" sz="2000" b="1" dirty="0"/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Normalized </a:t>
            </a:r>
            <a:r>
              <a:rPr lang="en-US" altLang="en-US" sz="20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3870996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0689"/>
            <a:ext cx="7905750" cy="2543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866" y="4364507"/>
            <a:ext cx="7132938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2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Gaussian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5" y="2228288"/>
            <a:ext cx="8413209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Mean-shift: other issues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Speedups</a:t>
            </a:r>
          </a:p>
          <a:p>
            <a:pPr lvl="1"/>
            <a:r>
              <a:rPr lang="en-US" altLang="en-US" sz="2000" dirty="0" smtClean="0"/>
              <a:t>Uniform kernel (much faster but not as good</a:t>
            </a:r>
            <a:r>
              <a:rPr lang="en-US" altLang="en-US" sz="2000" dirty="0" smtClean="0"/>
              <a:t>)</a:t>
            </a:r>
          </a:p>
          <a:p>
            <a:pPr lvl="1"/>
            <a:endParaRPr lang="en-US" altLang="en-US" sz="2000" dirty="0" smtClean="0"/>
          </a:p>
          <a:p>
            <a:pPr lvl="1"/>
            <a:r>
              <a:rPr lang="en-US" altLang="en-US" sz="2000" dirty="0" smtClean="0"/>
              <a:t>Binning or hierarchical </a:t>
            </a:r>
            <a:r>
              <a:rPr lang="en-US" altLang="en-US" sz="2000" dirty="0" smtClean="0"/>
              <a:t>methods</a:t>
            </a:r>
          </a:p>
          <a:p>
            <a:pPr lvl="1"/>
            <a:endParaRPr lang="en-US" altLang="en-US" sz="2000" dirty="0" smtClean="0"/>
          </a:p>
          <a:p>
            <a:pPr lvl="1"/>
            <a:r>
              <a:rPr lang="en-US" altLang="en-US" sz="2000" dirty="0" smtClean="0"/>
              <a:t>Approximate nearest neighbor search</a:t>
            </a:r>
          </a:p>
          <a:p>
            <a:pPr lvl="1"/>
            <a:endParaRPr lang="en-US" altLang="en-US" sz="2000" dirty="0" smtClean="0"/>
          </a:p>
          <a:p>
            <a:r>
              <a:rPr lang="en-US" altLang="en-US" sz="2400" dirty="0" smtClean="0"/>
              <a:t>Methods to adapt kernel size depending on data density</a:t>
            </a:r>
          </a:p>
          <a:p>
            <a:endParaRPr lang="en-US" altLang="en-US" sz="2400" dirty="0" smtClean="0"/>
          </a:p>
          <a:p>
            <a:pPr lvl="1">
              <a:buFont typeface="Arial" panose="020B0604020202020204" pitchFamily="34" charset="0"/>
              <a:buNone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lvl="1"/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8824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400" dirty="0" smtClean="0"/>
              <a:t>Pros</a:t>
            </a:r>
          </a:p>
          <a:p>
            <a:pPr lvl="1" eaLnBrk="1" hangingPunct="1">
              <a:defRPr/>
            </a:pPr>
            <a:r>
              <a:rPr lang="en-US" sz="2000" dirty="0" smtClean="0"/>
              <a:t>Good general-practice segmentation</a:t>
            </a:r>
          </a:p>
          <a:p>
            <a:pPr lvl="1" eaLnBrk="1" hangingPunct="1">
              <a:defRPr/>
            </a:pPr>
            <a:r>
              <a:rPr lang="en-US" sz="2000" dirty="0" smtClean="0"/>
              <a:t>Finds variable number of regions</a:t>
            </a:r>
          </a:p>
          <a:p>
            <a:pPr lvl="1" eaLnBrk="1" hangingPunct="1">
              <a:defRPr/>
            </a:pPr>
            <a:r>
              <a:rPr lang="en-US" sz="2000" dirty="0" smtClean="0"/>
              <a:t>Robust to outliers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r>
              <a:rPr lang="en-US" sz="2400" dirty="0" smtClean="0"/>
              <a:t>Cons</a:t>
            </a:r>
          </a:p>
          <a:p>
            <a:pPr lvl="1" eaLnBrk="1" hangingPunct="1">
              <a:defRPr/>
            </a:pPr>
            <a:r>
              <a:rPr lang="en-US" sz="2000" dirty="0" smtClean="0"/>
              <a:t>Have to choose kernel size in advance</a:t>
            </a:r>
          </a:p>
          <a:p>
            <a:pPr lvl="1" eaLnBrk="1" hangingPunct="1">
              <a:defRPr/>
            </a:pPr>
            <a:r>
              <a:rPr lang="en-US" sz="2000" dirty="0" smtClean="0"/>
              <a:t>Original algorithm doesn’t deal well with high dimensions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r>
              <a:rPr lang="en-US" sz="2400" dirty="0" smtClean="0"/>
              <a:t>When to use it</a:t>
            </a:r>
          </a:p>
          <a:p>
            <a:pPr lvl="1" eaLnBrk="1" hangingPunct="1">
              <a:defRPr/>
            </a:pPr>
            <a:r>
              <a:rPr lang="en-US" sz="2000" dirty="0" smtClean="0"/>
              <a:t>Over-</a:t>
            </a:r>
            <a:r>
              <a:rPr lang="en-US" sz="2000" dirty="0" err="1" smtClean="0"/>
              <a:t>segmentatoin</a:t>
            </a:r>
            <a:endParaRPr lang="en-US" sz="2000" dirty="0" smtClean="0"/>
          </a:p>
          <a:p>
            <a:pPr lvl="1" eaLnBrk="1" hangingPunct="1">
              <a:defRPr/>
            </a:pPr>
            <a:r>
              <a:rPr lang="en-US" sz="2000" dirty="0" smtClean="0"/>
              <a:t>Multiple segmentations</a:t>
            </a:r>
          </a:p>
          <a:p>
            <a:pPr lvl="1" eaLnBrk="1" hangingPunct="1">
              <a:defRPr/>
            </a:pPr>
            <a:r>
              <a:rPr lang="en-US" sz="2000" b="1" dirty="0" smtClean="0">
                <a:solidFill>
                  <a:srgbClr val="C00000"/>
                </a:solidFill>
              </a:rPr>
              <a:t>Other tracking and clustering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8307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Watershed algorithm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96" y="1566929"/>
            <a:ext cx="3433763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6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Watershed segmentation</a:t>
            </a:r>
          </a:p>
        </p:txBody>
      </p:sp>
      <p:pic>
        <p:nvPicPr>
          <p:cNvPr id="52227" name="Picture 2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21336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 descr="C:\Documents and Settings\Derek Hoiem\My Documents\Classes\Spring10 - Computer Vision\figs\7\le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4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21336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1066800" y="5181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Image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4114800" y="51816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Gradient</a:t>
            </a:r>
          </a:p>
        </p:txBody>
      </p:sp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6507163" y="5105400"/>
            <a:ext cx="2560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Watershed boundaries</a:t>
            </a:r>
          </a:p>
        </p:txBody>
      </p:sp>
    </p:spTree>
    <p:extLst>
      <p:ext uri="{BB962C8B-B14F-4D97-AF65-F5344CB8AC3E}">
        <p14:creationId xmlns:p14="http://schemas.microsoft.com/office/powerpoint/2010/main" val="36435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Meyer’s watershed segmentation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 smtClean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Choose local minima as region </a:t>
            </a:r>
            <a:r>
              <a:rPr lang="en-US" altLang="en-US" dirty="0" smtClean="0"/>
              <a:t>seeds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 smtClean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Add neighbors to priority queue, sorted by </a:t>
            </a:r>
            <a:r>
              <a:rPr lang="en-US" altLang="en-US" dirty="0" smtClean="0"/>
              <a:t>value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 smtClean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Take top priority pixel from queue</a:t>
            </a:r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If all labeled neighbors have same label, assign to pixel</a:t>
            </a:r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Add all non-marked neighbors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 dirty="0" smtClean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 dirty="0" smtClean="0"/>
              <a:t>Repeat </a:t>
            </a:r>
            <a:r>
              <a:rPr lang="en-US" altLang="en-US" dirty="0" smtClean="0"/>
              <a:t>step 3 until finished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34166" y="5841972"/>
            <a:ext cx="49552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watershed(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bnd_im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02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4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Simple trick</a:t>
            </a:r>
          </a:p>
        </p:txBody>
      </p:sp>
      <p:sp>
        <p:nvSpPr>
          <p:cNvPr id="54277" name="Content Placeholder 2"/>
          <p:cNvSpPr>
            <a:spLocks noGrp="1"/>
          </p:cNvSpPr>
          <p:nvPr>
            <p:ph idx="1"/>
          </p:nvPr>
        </p:nvSpPr>
        <p:spPr>
          <a:xfrm>
            <a:off x="228600" y="1444155"/>
            <a:ext cx="3486150" cy="4351338"/>
          </a:xfrm>
        </p:spPr>
        <p:txBody>
          <a:bodyPr/>
          <a:lstStyle/>
          <a:p>
            <a:r>
              <a:rPr lang="en-US" altLang="en-US" dirty="0" smtClean="0"/>
              <a:t>Use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67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Watershed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Pros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Fast (&lt; 1 sec for 512x512 image)</a:t>
            </a:r>
          </a:p>
          <a:p>
            <a:pPr lvl="1">
              <a:defRPr/>
            </a:pPr>
            <a:r>
              <a:rPr lang="en-US" dirty="0" smtClean="0"/>
              <a:t>Among best methods for hierarchical </a:t>
            </a:r>
            <a:r>
              <a:rPr lang="en-US" dirty="0" smtClean="0"/>
              <a:t>segmentation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Cons</a:t>
            </a:r>
          </a:p>
          <a:p>
            <a:pPr lvl="1">
              <a:defRPr/>
            </a:pPr>
            <a:r>
              <a:rPr lang="en-US" dirty="0" smtClean="0"/>
              <a:t>Only as good as the soft boundaries</a:t>
            </a:r>
          </a:p>
          <a:p>
            <a:pPr lvl="1">
              <a:defRPr/>
            </a:pPr>
            <a:r>
              <a:rPr lang="en-US" dirty="0" smtClean="0"/>
              <a:t>Not easy to get variety of regions for multiple segmentations</a:t>
            </a:r>
          </a:p>
          <a:p>
            <a:pPr lvl="1">
              <a:defRPr/>
            </a:pPr>
            <a:r>
              <a:rPr lang="en-US" dirty="0" smtClean="0"/>
              <a:t>No top-down information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Usage</a:t>
            </a:r>
          </a:p>
          <a:p>
            <a:pPr lvl="1">
              <a:defRPr/>
            </a:pPr>
            <a:r>
              <a:rPr lang="en-US" dirty="0" smtClean="0"/>
              <a:t>Preferred algorithm for hierarchical segmentation</a:t>
            </a:r>
          </a:p>
        </p:txBody>
      </p:sp>
    </p:spTree>
    <p:extLst>
      <p:ext uri="{BB962C8B-B14F-4D97-AF65-F5344CB8AC3E}">
        <p14:creationId xmlns:p14="http://schemas.microsoft.com/office/powerpoint/2010/main" val="11265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Next Lecture: </a:t>
            </a:r>
            <a:r>
              <a:rPr lang="en-GB" sz="2400" b="1" dirty="0" smtClean="0"/>
              <a:t>Graph based approach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0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572000" y="1911742"/>
            <a:ext cx="3645724" cy="1261981"/>
            <a:chOff x="4572000" y="1911742"/>
            <a:chExt cx="3645724" cy="12619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911742"/>
              <a:ext cx="3645724" cy="1261981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4881093" y="2395469"/>
              <a:ext cx="193184" cy="19318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50416" y="2395469"/>
              <a:ext cx="193184" cy="19318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K-Means pros and cons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Pros</a:t>
            </a:r>
          </a:p>
          <a:p>
            <a:pPr lvl="1">
              <a:defRPr/>
            </a:pPr>
            <a:r>
              <a:rPr lang="en-US" dirty="0" smtClean="0"/>
              <a:t>Simple and fast</a:t>
            </a:r>
          </a:p>
          <a:p>
            <a:pPr lvl="1">
              <a:defRPr/>
            </a:pPr>
            <a:r>
              <a:rPr lang="en-US" dirty="0" smtClean="0"/>
              <a:t>Easy to implement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Cons</a:t>
            </a:r>
          </a:p>
          <a:p>
            <a:pPr lvl="1">
              <a:defRPr/>
            </a:pPr>
            <a:r>
              <a:rPr lang="en-US" dirty="0" smtClean="0"/>
              <a:t>Need to choose K</a:t>
            </a:r>
          </a:p>
          <a:p>
            <a:pPr lvl="1">
              <a:defRPr/>
            </a:pPr>
            <a:r>
              <a:rPr lang="en-US" dirty="0" smtClean="0"/>
              <a:t>Sensitive to outliers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7559899" y="2202287"/>
            <a:ext cx="489397" cy="77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99322" y="2588653"/>
            <a:ext cx="105275" cy="1052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572000" y="3464268"/>
            <a:ext cx="4115157" cy="1347333"/>
            <a:chOff x="4572000" y="3464268"/>
            <a:chExt cx="4115157" cy="134733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464268"/>
              <a:ext cx="4115157" cy="1347333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5112914" y="4017197"/>
              <a:ext cx="193184" cy="19318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587541" y="4008353"/>
              <a:ext cx="193184" cy="19318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6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Mean-shift – motivation and intuitive description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703964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Given a </a:t>
            </a:r>
            <a:r>
              <a:rPr lang="en-US" altLang="en-US" sz="2000" b="1" dirty="0">
                <a:solidFill>
                  <a:srgbClr val="C00000"/>
                </a:solidFill>
              </a:rPr>
              <a:t>distribution of points</a:t>
            </a:r>
            <a:r>
              <a:rPr lang="en-US" altLang="en-US" sz="2000" dirty="0"/>
              <a:t>, mean shift is a procedure for </a:t>
            </a:r>
            <a:r>
              <a:rPr lang="en-US" altLang="en-US" sz="2000" b="1" dirty="0">
                <a:solidFill>
                  <a:srgbClr val="0000FF"/>
                </a:solidFill>
              </a:rPr>
              <a:t>finding the densest region</a:t>
            </a:r>
            <a:r>
              <a:rPr lang="en-US" altLang="en-US" sz="2000" dirty="0" smtClean="0"/>
              <a:t>.</a:t>
            </a:r>
          </a:p>
          <a:p>
            <a:endParaRPr lang="en-US" altLang="en-US" sz="2000" dirty="0"/>
          </a:p>
          <a:p>
            <a:r>
              <a:rPr lang="en-US" altLang="en-US" sz="2000" dirty="0"/>
              <a:t> Example for simple 2D </a:t>
            </a:r>
            <a:r>
              <a:rPr lang="en-US" altLang="en-US" sz="2000" dirty="0" smtClean="0"/>
              <a:t>case</a:t>
            </a:r>
          </a:p>
          <a:p>
            <a:endParaRPr lang="en-US" altLang="en-US" sz="2000" dirty="0"/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/>
              <a:t>Start from arbitrary point in the distribution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/>
              <a:t>Region of interest is a circle centered in this point 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/>
              <a:t>On each iteration find the center of the mass for the region of interest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/>
              <a:t>Move the circle to the center of the mass</a:t>
            </a:r>
          </a:p>
          <a:p>
            <a:pPr marL="800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/>
              <a:t>Continue the iterations until convergence </a:t>
            </a:r>
          </a:p>
        </p:txBody>
      </p:sp>
    </p:spTree>
    <p:extLst>
      <p:ext uri="{BB962C8B-B14F-4D97-AF65-F5344CB8AC3E}">
        <p14:creationId xmlns:p14="http://schemas.microsoft.com/office/powerpoint/2010/main" val="33244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20047"/>
            <a:ext cx="7886700" cy="1325563"/>
          </a:xfrm>
          <a:ln/>
        </p:spPr>
        <p:txBody>
          <a:bodyPr anchor="ctr">
            <a:normAutofit/>
          </a:bodyPr>
          <a:lstStyle/>
          <a:p>
            <a:r>
              <a:rPr lang="en-US" altLang="he-IL" dirty="0"/>
              <a:t>Intuitive Description</a:t>
            </a:r>
          </a:p>
        </p:txBody>
      </p:sp>
      <p:sp>
        <p:nvSpPr>
          <p:cNvPr id="8293" name="Oval 101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" name="Oval 102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" name="Oval 103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" name="Oval 104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7" name="Oval 105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8" name="Oval 106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9" name="Oval 107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0" name="Oval 108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1" name="Oval 109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2" name="Oval 110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3" name="Oval 111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4" name="Oval 112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" name="Oval 113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6" name="Oval 114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7" name="Oval 115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8" name="Oval 116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9" name="Oval 117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0" name="Oval 118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1" name="Oval 119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2" name="Oval 120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3" name="Oval 121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4" name="Oval 122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5" name="Oval 123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6" name="Oval 124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7" name="Oval 125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8" name="Oval 126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19" name="Oval 127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0" name="Oval 128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1" name="Oval 129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2" name="Oval 130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3" name="Oval 131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" name="Oval 132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" name="Oval 133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" name="Oval 134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7" name="Oval 135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8" name="Oval 136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9" name="Oval 137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0" name="Oval 138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1" name="Oval 139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2" name="Oval 140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3" name="Oval 141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4" name="Oval 142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" name="Oval 143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6" name="Oval 144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7" name="Oval 145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8" name="Oval 146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9" name="Oval 147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0" name="Oval 148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1" name="Oval 149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2" name="Oval 150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3" name="Oval 151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4" name="Oval 152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" name="Oval 153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" name="Oval 154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7" name="Oval 155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8" name="Oval 156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9" name="Oval 157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0" name="Oval 158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1" name="Oval 159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2" name="Oval 160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3" name="Oval 161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4" name="Oval 162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5" name="Oval 163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" name="Oval 164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7" name="Oval 165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8" name="Oval 166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9" name="Oval 167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0" name="Oval 168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1" name="Oval 169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2" name="Oval 170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3" name="Oval 171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4" name="Oval 172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5" name="Oval 173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6" name="Oval 174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" name="Oval 175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8" name="Oval 176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9" name="Oval 17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0" name="Oval 178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1" name="Oval 179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2" name="Oval 180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3" name="Oval 181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4" name="Oval 182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5" name="Oval 183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6" name="Oval 184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7" name="Oval 185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8" name="Oval 186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79" name="Oval 187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0" name="Oval 188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1" name="Oval 189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2" name="Oval 190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3" name="Oval 191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4" name="Oval 192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6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grpSp>
        <p:nvGrpSpPr>
          <p:cNvPr id="8398" name="Group 20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8385" name="Oval 193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93" name="Group 201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387" name="Oval 195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88" name="Line 196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2" name="Line 200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401" name="Group 209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8402" name="Oval 21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3" name="Line 21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04" name="Line 21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05" name="AutoShape 213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8407" name="Freeform 21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8" name="AutoShape 21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sp>
        <p:nvSpPr>
          <p:cNvPr id="8409" name="Freeform 21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10" name="AutoShape 21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11" name="AutoShape 21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Mean Shift</a:t>
            </a:r>
          </a:p>
          <a:p>
            <a:pPr algn="ctr"/>
            <a:r>
              <a:rPr lang="en-US" altLang="en-US" sz="1600"/>
              <a:t>vector</a:t>
            </a:r>
          </a:p>
        </p:txBody>
      </p:sp>
      <p:sp>
        <p:nvSpPr>
          <p:cNvPr id="8412" name="Freeform 22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13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400147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5" grpId="0" animBg="1"/>
      <p:bldP spid="8407" grpId="0" animBg="1"/>
      <p:bldP spid="8407" grpId="1" animBg="1"/>
      <p:bldP spid="8408" grpId="0" animBg="1"/>
      <p:bldP spid="8409" grpId="0" animBg="1"/>
      <p:bldP spid="8409" grpId="1" animBg="1"/>
      <p:bldP spid="8410" grpId="0" animBg="1"/>
      <p:bldP spid="8411" grpId="0" animBg="1"/>
      <p:bldP spid="8411" grpId="1" animBg="1"/>
      <p:bldP spid="8412" grpId="0" animBg="1"/>
      <p:bldP spid="8412" grpId="1" animBg="1"/>
      <p:bldP spid="84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4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5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6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7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8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8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8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38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238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38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238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8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39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239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9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1239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sp>
        <p:nvSpPr>
          <p:cNvPr id="1239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Mean Shift</a:t>
            </a:r>
          </a:p>
          <a:p>
            <a:pPr algn="ctr"/>
            <a:r>
              <a:rPr lang="en-US" altLang="en-US" sz="1600"/>
              <a:t>vector</a:t>
            </a:r>
          </a:p>
        </p:txBody>
      </p:sp>
      <p:sp>
        <p:nvSpPr>
          <p:cNvPr id="113" name="Rectangle 2"/>
          <p:cNvSpPr txBox="1">
            <a:spLocks noChangeArrowheads="1"/>
          </p:cNvSpPr>
          <p:nvPr/>
        </p:nvSpPr>
        <p:spPr>
          <a:xfrm>
            <a:off x="628650" y="120047"/>
            <a:ext cx="7886700" cy="1325563"/>
          </a:xfrm>
          <a:prstGeom prst="rect">
            <a:avLst/>
          </a:prstGeom>
          <a:ln/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he-IL" sz="3300" dirty="0"/>
              <a:t>Intuitive Description</a:t>
            </a:r>
          </a:p>
        </p:txBody>
      </p:sp>
      <p:sp>
        <p:nvSpPr>
          <p:cNvPr id="114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sp>
        <p:nvSpPr>
          <p:cNvPr id="115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190993205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9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0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1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2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43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43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43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43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3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44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Region of</a:t>
            </a:r>
          </a:p>
          <a:p>
            <a:pPr algn="ctr"/>
            <a:r>
              <a:rPr lang="en-US" altLang="en-US" sz="1600"/>
              <a:t>interest</a:t>
            </a:r>
          </a:p>
        </p:txBody>
      </p:sp>
      <p:sp>
        <p:nvSpPr>
          <p:cNvPr id="1444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Center of</a:t>
            </a:r>
          </a:p>
          <a:p>
            <a:pPr algn="ctr"/>
            <a:r>
              <a:rPr lang="en-US" altLang="en-US" sz="1600"/>
              <a:t>mass</a:t>
            </a:r>
          </a:p>
        </p:txBody>
      </p:sp>
      <p:sp>
        <p:nvSpPr>
          <p:cNvPr id="1444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600"/>
              <a:t>Mean Shift</a:t>
            </a:r>
          </a:p>
          <a:p>
            <a:pPr algn="ctr"/>
            <a:r>
              <a:rPr lang="en-US" altLang="en-US" sz="1600"/>
              <a:t>vector</a:t>
            </a:r>
          </a:p>
        </p:txBody>
      </p:sp>
      <p:grpSp>
        <p:nvGrpSpPr>
          <p:cNvPr id="14446" name="Group 110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447" name="Oval 11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8" name="Line 11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49" name="Line 11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450" name="AutoShape 114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/>
            <a:endParaRPr lang="en-US" altLang="en-US"/>
          </a:p>
        </p:txBody>
      </p:sp>
      <p:sp>
        <p:nvSpPr>
          <p:cNvPr id="112" name="Rectangle 2"/>
          <p:cNvSpPr txBox="1">
            <a:spLocks noChangeArrowheads="1"/>
          </p:cNvSpPr>
          <p:nvPr/>
        </p:nvSpPr>
        <p:spPr>
          <a:xfrm>
            <a:off x="628650" y="120047"/>
            <a:ext cx="7886700" cy="1325563"/>
          </a:xfrm>
          <a:prstGeom prst="rect">
            <a:avLst/>
          </a:prstGeom>
          <a:ln/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mtClean="0"/>
              <a:t>Intuitive Description</a:t>
            </a:r>
            <a:endParaRPr lang="en-US" altLang="he-IL" dirty="0"/>
          </a:p>
        </p:txBody>
      </p:sp>
      <p:sp>
        <p:nvSpPr>
          <p:cNvPr id="113" name="Rectangle 194"/>
          <p:cNvSpPr>
            <a:spLocks noChangeArrowheads="1"/>
          </p:cNvSpPr>
          <p:nvPr/>
        </p:nvSpPr>
        <p:spPr bwMode="auto">
          <a:xfrm>
            <a:off x="146408" y="6354762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9900CC"/>
                </a:solidFill>
              </a:rPr>
              <a:t>Distribution of identical billiard balls</a:t>
            </a:r>
          </a:p>
        </p:txBody>
      </p:sp>
      <p:sp>
        <p:nvSpPr>
          <p:cNvPr id="114" name="Text Box 221"/>
          <p:cNvSpPr txBox="1">
            <a:spLocks noChangeArrowheads="1"/>
          </p:cNvSpPr>
          <p:nvPr/>
        </p:nvSpPr>
        <p:spPr bwMode="auto">
          <a:xfrm>
            <a:off x="4419600" y="6348413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u="sng" dirty="0">
                <a:solidFill>
                  <a:srgbClr val="0000FF"/>
                </a:solidFill>
              </a:rPr>
              <a:t>Objective </a:t>
            </a:r>
            <a:r>
              <a:rPr lang="en-US" altLang="en-US" sz="2000" b="1" dirty="0">
                <a:solidFill>
                  <a:srgbClr val="0000FF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1950601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</TotalTime>
  <Words>1274</Words>
  <Application>Microsoft Office PowerPoint</Application>
  <PresentationFormat>On-screen Show (4:3)</PresentationFormat>
  <Paragraphs>387</Paragraphs>
  <Slides>49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Wingdings</vt:lpstr>
      <vt:lpstr>Office Theme</vt:lpstr>
      <vt:lpstr>Equation</vt:lpstr>
      <vt:lpstr>MathType 5.0 Equation</vt:lpstr>
      <vt:lpstr>CS654: Digital Image Analysis</vt:lpstr>
      <vt:lpstr>Recap of Lecture 26</vt:lpstr>
      <vt:lpstr>Outline of Lecture 27</vt:lpstr>
      <vt:lpstr>Segmentation methods – overview </vt:lpstr>
      <vt:lpstr>K-Means pros and cons</vt:lpstr>
      <vt:lpstr>Mean-shift – motivation and intuitive description</vt:lpstr>
      <vt:lpstr>Intuitive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Mean-shift – algorithm formal definition</vt:lpstr>
      <vt:lpstr>Mean-shift – algorithm formal definition</vt:lpstr>
      <vt:lpstr>What is Mean Shift ?</vt:lpstr>
      <vt:lpstr>Non-Parametric Density Estimation</vt:lpstr>
      <vt:lpstr>Non-Parametric Density Estimation</vt:lpstr>
      <vt:lpstr>Non-Parametric Density Estimation</vt:lpstr>
      <vt:lpstr>Parametric Density Estimation</vt:lpstr>
      <vt:lpstr>Kernel Density Estimation </vt:lpstr>
      <vt:lpstr>Various Kernels</vt:lpstr>
      <vt:lpstr>PowerPoint Presentation</vt:lpstr>
      <vt:lpstr>Kernel Density Gradient Estimation </vt:lpstr>
      <vt:lpstr>Kernel Density Gradient Estimation </vt:lpstr>
      <vt:lpstr>Computing the Mean Shift</vt:lpstr>
      <vt:lpstr>Mean Shift Procedure</vt:lpstr>
      <vt:lpstr>Mean Shift Properties</vt:lpstr>
      <vt:lpstr>Real Modality analysis</vt:lpstr>
      <vt:lpstr>Attraction basin</vt:lpstr>
      <vt:lpstr>Clustering: Real Example</vt:lpstr>
      <vt:lpstr>Clustering: Real Example</vt:lpstr>
      <vt:lpstr>Mean shift clustering</vt:lpstr>
      <vt:lpstr>Segmentation by Mean Shift</vt:lpstr>
      <vt:lpstr>Mean shift segmentation results</vt:lpstr>
      <vt:lpstr>Mean shift segmentation results</vt:lpstr>
      <vt:lpstr>Application of Mean Shift: Filtering</vt:lpstr>
      <vt:lpstr>Mean Shift Filtering</vt:lpstr>
      <vt:lpstr>Examples</vt:lpstr>
      <vt:lpstr>Examples</vt:lpstr>
      <vt:lpstr>Comparison with Gaussian</vt:lpstr>
      <vt:lpstr>Mean-shift: other issues</vt:lpstr>
      <vt:lpstr>Mean shift pros and cons</vt:lpstr>
      <vt:lpstr>Watershed algorithm</vt:lpstr>
      <vt:lpstr>Watershed segmentation</vt:lpstr>
      <vt:lpstr>Meyer’s watershed segmentation</vt:lpstr>
      <vt:lpstr>Simple trick</vt:lpstr>
      <vt:lpstr>Watershed pros and cons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39</cp:revision>
  <dcterms:created xsi:type="dcterms:W3CDTF">2015-07-15T04:13:21Z</dcterms:created>
  <dcterms:modified xsi:type="dcterms:W3CDTF">2015-10-06T10:37:19Z</dcterms:modified>
</cp:coreProperties>
</file>